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fd66d5ac62c4c98" /><Relationship Type="http://schemas.openxmlformats.org/officeDocument/2006/relationships/extended-properties" Target="/docProps/app.xml" Id="Recfa421ecef2474c" /><Relationship Type="http://schemas.openxmlformats.org/officeDocument/2006/relationships/officeDocument" Target="/ppt/presentation.xml" Id="Rd44b7df037fa4ea3" /></Relationships>
</file>

<file path=ppt/presentation.xml><?xml version="1.0" encoding="utf-8"?>
<p:presentation xmlns:p="http://schemas.openxmlformats.org/presentationml/2006/main">
  <p:sldMasterIdLst>
    <p:sldMasterId xmlns:r="http://schemas.openxmlformats.org/officeDocument/2006/relationships" id="2147483648" r:id="Rc000ad43cadc42a7"/>
  </p:sldMasterIdLst>
  <p:notesMasterIdLst>
    <p:notesMasterId xmlns:r="http://schemas.openxmlformats.org/officeDocument/2006/relationships" r:id="Rf1ec6f8888a84d6e"/>
  </p:notesMasterIdLst>
  <p:sldIdLst>
    <p:sldId xmlns:r="http://schemas.openxmlformats.org/officeDocument/2006/relationships" id="256" r:id="R0528ee4c53394d39"/>
    <p:sldId xmlns:r="http://schemas.openxmlformats.org/officeDocument/2006/relationships" id="257" r:id="Ra12071a625944af4"/>
    <p:sldId xmlns:r="http://schemas.openxmlformats.org/officeDocument/2006/relationships" id="258" r:id="R9baf171c5bb14c9a"/>
    <p:sldId xmlns:r="http://schemas.openxmlformats.org/officeDocument/2006/relationships" id="259" r:id="R608216acc61f405a"/>
    <p:sldId xmlns:r="http://schemas.openxmlformats.org/officeDocument/2006/relationships" id="260" r:id="R39403793fea74817"/>
    <p:sldId xmlns:r="http://schemas.openxmlformats.org/officeDocument/2006/relationships" id="261" r:id="R5480ad2b4ff54e59"/>
    <p:sldId xmlns:r="http://schemas.openxmlformats.org/officeDocument/2006/relationships" id="262" r:id="R46780864b08b447f"/>
    <p:sldId xmlns:r="http://schemas.openxmlformats.org/officeDocument/2006/relationships" id="263" r:id="R83830496d10e4838"/>
    <p:sldId xmlns:r="http://schemas.openxmlformats.org/officeDocument/2006/relationships" id="264" r:id="Rde64c63036eb4942"/>
    <p:sldId xmlns:r="http://schemas.openxmlformats.org/officeDocument/2006/relationships" id="265" r:id="R526609c6f4ef4f71"/>
    <p:sldId xmlns:r="http://schemas.openxmlformats.org/officeDocument/2006/relationships" id="266" r:id="R414085da45014a31"/>
    <p:sldId xmlns:r="http://schemas.openxmlformats.org/officeDocument/2006/relationships" id="267" r:id="R170daf99f5e74d68"/>
    <p:sldId xmlns:r="http://schemas.openxmlformats.org/officeDocument/2006/relationships" id="268" r:id="Rbf31bc1f18934ac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ca04a0ea5d74ab0" /><Relationship Type="http://schemas.openxmlformats.org/officeDocument/2006/relationships/slideMaster" Target="/ppt/slideMasters/slideMaster1.xml" Id="Rc000ad43cadc42a7" /><Relationship Type="http://schemas.openxmlformats.org/officeDocument/2006/relationships/notesMaster" Target="/ppt/notesMasters/notesMaster1.xml" Id="Rf1ec6f8888a84d6e" /><Relationship Type="http://schemas.openxmlformats.org/officeDocument/2006/relationships/presProps" Target="/ppt/presProps.xml" Id="Rbd730ac9f7534791" /><Relationship Type="http://schemas.openxmlformats.org/officeDocument/2006/relationships/tableStyles" Target="/ppt/tableStyles.xml" Id="R64650e29d31f49e0" /><Relationship Type="http://schemas.openxmlformats.org/officeDocument/2006/relationships/slide" Target="/ppt/slides/slide1.xml" Id="R0528ee4c53394d39" /><Relationship Type="http://schemas.openxmlformats.org/officeDocument/2006/relationships/slide" Target="/ppt/slides/slide2.xml" Id="Ra12071a625944af4" /><Relationship Type="http://schemas.openxmlformats.org/officeDocument/2006/relationships/slide" Target="/ppt/slides/slide3.xml" Id="R9baf171c5bb14c9a" /><Relationship Type="http://schemas.openxmlformats.org/officeDocument/2006/relationships/slide" Target="/ppt/slides/slide4.xml" Id="R608216acc61f405a" /><Relationship Type="http://schemas.openxmlformats.org/officeDocument/2006/relationships/slide" Target="/ppt/slides/slide5.xml" Id="R39403793fea74817" /><Relationship Type="http://schemas.openxmlformats.org/officeDocument/2006/relationships/slide" Target="/ppt/slides/slide6.xml" Id="R5480ad2b4ff54e59" /><Relationship Type="http://schemas.openxmlformats.org/officeDocument/2006/relationships/slide" Target="/ppt/slides/slide7.xml" Id="R46780864b08b447f" /><Relationship Type="http://schemas.openxmlformats.org/officeDocument/2006/relationships/slide" Target="/ppt/slides/slide8.xml" Id="R83830496d10e4838" /><Relationship Type="http://schemas.openxmlformats.org/officeDocument/2006/relationships/slide" Target="/ppt/slides/slide9.xml" Id="Rde64c63036eb4942" /><Relationship Type="http://schemas.openxmlformats.org/officeDocument/2006/relationships/slide" Target="/ppt/slides/slide10.xml" Id="R526609c6f4ef4f71" /><Relationship Type="http://schemas.openxmlformats.org/officeDocument/2006/relationships/slide" Target="/ppt/slides/slide11.xml" Id="R414085da45014a31" /><Relationship Type="http://schemas.openxmlformats.org/officeDocument/2006/relationships/slide" Target="/ppt/slides/slide12.xml" Id="R170daf99f5e74d68" /><Relationship Type="http://schemas.openxmlformats.org/officeDocument/2006/relationships/slide" Target="/ppt/slides/slide13.xml" Id="Rbf31bc1f18934ac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86ffd1689e041c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e2509ccdf6e414f" /><Relationship Type="http://schemas.openxmlformats.org/officeDocument/2006/relationships/notesMaster" Target="/ppt/notesMasters/notesMaster1.xml" Id="Rec67614120f1493f" /></Relationships>
</file>

<file path=ppt/notesSlides/_rels/notesSlide2.xml.rels>&#65279;<?xml version="1.0" encoding="utf-8"?><Relationships xmlns="http://schemas.openxmlformats.org/package/2006/relationships"><Relationship Type="http://schemas.openxmlformats.org/officeDocument/2006/relationships/slide" Target="/ppt/slides/slide2.xml" Id="Refa882f3e4a045c5" /><Relationship Type="http://schemas.openxmlformats.org/officeDocument/2006/relationships/notesMaster" Target="/ppt/notesMasters/notesMaster1.xml" Id="Rc6a4252da4c044c6" /></Relationships>
</file>

<file path=ppt/notesSlides/_rels/notesSlide3.xml.rels>&#65279;<?xml version="1.0" encoding="utf-8"?><Relationships xmlns="http://schemas.openxmlformats.org/package/2006/relationships"><Relationship Type="http://schemas.openxmlformats.org/officeDocument/2006/relationships/slide" Target="/ppt/slides/slide3.xml" Id="Ra40f76a53fc84fc9" /><Relationship Type="http://schemas.openxmlformats.org/officeDocument/2006/relationships/notesMaster" Target="/ppt/notesMasters/notesMaster1.xml" Id="R9291e6ebf7544494" /></Relationships>
</file>

<file path=ppt/notesSlides/_rels/notesSlide4.xml.rels>&#65279;<?xml version="1.0" encoding="utf-8"?><Relationships xmlns="http://schemas.openxmlformats.org/package/2006/relationships"><Relationship Type="http://schemas.openxmlformats.org/officeDocument/2006/relationships/slide" Target="/ppt/slides/slide4.xml" Id="Rf5bd522172004075" /><Relationship Type="http://schemas.openxmlformats.org/officeDocument/2006/relationships/notesMaster" Target="/ppt/notesMasters/notesMaster1.xml" Id="R6f086cd2e0764268" /></Relationships>
</file>

<file path=ppt/notesSlides/_rels/notesSlide5.xml.rels>&#65279;<?xml version="1.0" encoding="utf-8"?><Relationships xmlns="http://schemas.openxmlformats.org/package/2006/relationships"><Relationship Type="http://schemas.openxmlformats.org/officeDocument/2006/relationships/slide" Target="/ppt/slides/slide5.xml" Id="R25ca3b27f74248ab" /><Relationship Type="http://schemas.openxmlformats.org/officeDocument/2006/relationships/notesMaster" Target="/ppt/notesMasters/notesMaster1.xml" Id="Rc4cfd5100c5e4c60" /></Relationships>
</file>

<file path=ppt/notesSlides/_rels/notesSlide6.xml.rels>&#65279;<?xml version="1.0" encoding="utf-8"?><Relationships xmlns="http://schemas.openxmlformats.org/package/2006/relationships"><Relationship Type="http://schemas.openxmlformats.org/officeDocument/2006/relationships/slide" Target="/ppt/slides/slide6.xml" Id="R48921f49542e40ab" /><Relationship Type="http://schemas.openxmlformats.org/officeDocument/2006/relationships/notesMaster" Target="/ppt/notesMasters/notesMaster1.xml" Id="R9b80eeb2556e4b08" /></Relationships>
</file>

<file path=ppt/notesSlides/_rels/notesSlide7.xml.rels>&#65279;<?xml version="1.0" encoding="utf-8"?><Relationships xmlns="http://schemas.openxmlformats.org/package/2006/relationships"><Relationship Type="http://schemas.openxmlformats.org/officeDocument/2006/relationships/slide" Target="/ppt/slides/slide7.xml" Id="R2bc051e436e645b8" /><Relationship Type="http://schemas.openxmlformats.org/officeDocument/2006/relationships/notesMaster" Target="/ppt/notesMasters/notesMaster1.xml" Id="R21ee05df349540e1" /></Relationships>
</file>

<file path=ppt/notesSlides/_rels/notesSlide8.xml.rels>&#65279;<?xml version="1.0" encoding="utf-8"?><Relationships xmlns="http://schemas.openxmlformats.org/package/2006/relationships"><Relationship Type="http://schemas.openxmlformats.org/officeDocument/2006/relationships/slide" Target="/ppt/slides/slide8.xml" Id="Re5850732ed0f4730" /><Relationship Type="http://schemas.openxmlformats.org/officeDocument/2006/relationships/notesMaster" Target="/ppt/notesMasters/notesMaster1.xml" Id="Re94c64f58a4f4718" /></Relationships>
</file>

<file path=ppt/notesSlides/_rels/notesSlide9.xml.rels>&#65279;<?xml version="1.0" encoding="utf-8"?><Relationships xmlns="http://schemas.openxmlformats.org/package/2006/relationships"><Relationship Type="http://schemas.openxmlformats.org/officeDocument/2006/relationships/slide" Target="/ppt/slides/slide9.xml" Id="R9a5e25f5243545a5" /><Relationship Type="http://schemas.openxmlformats.org/officeDocument/2006/relationships/notesMaster" Target="/ppt/notesMasters/notesMaster1.xml" Id="Rbccc582739b6485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128115b13bb4c38" /><Relationship Type="http://schemas.openxmlformats.org/officeDocument/2006/relationships/notesMaster" Target="/ppt/notesMasters/notesMaster1.xml" Id="R82bfe0d49cbe44f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e0fe773a5f14d9e" /><Relationship Type="http://schemas.openxmlformats.org/officeDocument/2006/relationships/notesMaster" Target="/ppt/notesMasters/notesMaster1.xml" Id="R7b418b48a3c14af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da4057dc2974ad5" /><Relationship Type="http://schemas.openxmlformats.org/officeDocument/2006/relationships/notesMaster" Target="/ppt/notesMasters/notesMaster1.xml" Id="R01001125fc43407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8ec2797c13c41fe" /><Relationship Type="http://schemas.openxmlformats.org/officeDocument/2006/relationships/notesMaster" Target="/ppt/notesMasters/notesMaster1.xml" Id="Rf743edf77d4c4db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0:00–0:10</a:t>
            </a:r>
          </a:p>
          <a:p xmlns:a="http://schemas.openxmlformats.org/drawingml/2006/main">
            <a:r>
              <a:t>SitesにMCPを作って、TODOを会話から操作しました。中の仕組みも調べたので、共有します。</a:t>
            </a:r>
          </a:p>
          <a:p xmlns:a="http://schemas.openxmlformats.org/drawingml/2006/main">
            <a:r>
              <a:t>Diagram: overview.png。今回のTODOの構成を示す。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0:10–0:20</a:t>
            </a:r>
          </a:p>
          <a:p xmlns:a="http://schemas.openxmlformats.org/drawingml/2006/main">
            <a:r>
              <a:t>スナガクです。株式会社無式のソフトウェアエンジニアで、個人開発とサウナが趣味です。最近はCodexにハマっています。LovadyとMottekeを作り、Codexの書籍も共著で書いています。</a:t>
            </a:r>
          </a:p>
          <a:p xmlns:a="http://schemas.openxmlformats.org/drawingml/2006/main">
            <a:r>
              <a:t>Source: common/self-intro.md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0:20–0:35</a:t>
            </a:r>
          </a:p>
          <a:p xmlns:a="http://schemas.openxmlformats.org/drawingml/2006/main">
            <a:r>
              <a:t>直近のDevDayでは、SitesにMCPを追加して、会話から情報を読んだり更新したりする使い方が紹介されています。操作する機能を実装し、専用プラグインから呼び出します。今回はTODOの追加や完了まで試しました。</a:t>
            </a:r>
          </a:p>
          <a:p xmlns:a="http://schemas.openxmlformats.org/drawingml/2006/main">
            <a:r>
              <a:t>Source: https://help.openai.com/en/articles/20001547-hosting-a-plugin-with-chatgpt-sites</a:t>
            </a:r>
          </a:p>
          <a:p xmlns:a="http://schemas.openxmlformats.org/drawingml/2006/main">
            <a:r>
              <a:t>https://openai.com/index/devday-2026-recap/</a:t>
            </a:r>
          </a:p>
          <a:p xmlns:a="http://schemas.openxmlformats.org/drawingml/2006/main">
            <a:r>
              <a:t>確認日2026-10-02。公式ヘルプはDevDay発表機能を順次提供と記載。更新は実装済みツールによる情報・データ操作。任意のコード変更や自動デプロイを意味しない。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0:35–0:50</a:t>
            </a:r>
          </a:p>
          <a:p xmlns:a="http://schemas.openxmlformats.org/drawingml/2006/main">
            <a:r>
              <a:t>Sitesは、ChatGPTやCodexとの対話でWebサイトや軽量アプリを作り、確認して、公開・共有できる仕組みです。紹介ページだけでなく、ダッシュボードやTODOアプリも作れます。今回のTODOにはAPI、DB、MCPを実装しました。</a:t>
            </a:r>
          </a:p>
          <a:p xmlns:a="http://schemas.openxmlformats.org/drawingml/2006/main">
            <a:r>
              <a:t>Source: https://help.openai.com/en/articles/20001339-creating-and-using-chatgpt-sites</a:t>
            </a:r>
          </a:p>
          <a:p xmlns:a="http://schemas.openxmlformats.org/drawingml/2006/main">
            <a:r>
              <a:t>Diagram: built-in GPT Image, assets/diagrams/sites-basics-opus-r2.png. 概念図。プロンプトはdocs/DIAGRAM-PROMPTS.json。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0:50–1:05</a:t>
            </a:r>
          </a:p>
          <a:p xmlns:a="http://schemas.openxmlformats.org/drawingml/2006/main">
            <a:r>
              <a:t>今回試したのは、この流れです。別のAIの会話から、専用プラグインを通じて、TODOサイトのMCPを呼び出します。画面から使うアプリを、会話からも操作できるところまで確認しました。</a:t>
            </a:r>
          </a:p>
          <a:p xmlns:a="http://schemas.openxmlformats.org/drawingml/2006/main">
            <a:r>
              <a:t>実測資料: docs/VERIFICATION.md。検証は同じ接続アカウントの範囲。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1:05–1:20</a:t>
            </a:r>
          </a:p>
          <a:p xmlns:a="http://schemas.openxmlformats.org/drawingml/2006/main">
            <a:r>
              <a:t>画面とAIの入口は別ですが、処理とDBは共通です。AIはプラグインから /mcpを呼び、入力と所有権を確認してD1に保存します。検証は同じ接続アカウントです。</a:t>
            </a:r>
          </a:p>
          <a:p xmlns:a="http://schemas.openxmlformats.org/drawingml/2006/main">
            <a:r>
              <a:t>Source: site/app/mcp/route.ts, site/lib/mcp-tools.ts, site/lib/todos.ts</a:t>
            </a:r>
          </a:p>
          <a:p xmlns:a="http://schemas.openxmlformats.org/drawingml/2006/main">
            <a:r>
              <a:t>https://help.openai.com/en/articles/20001547-hosting-a-plugin-with-chatgpt-sites</a:t>
            </a:r>
          </a:p>
          <a:p xmlns:a="http://schemas.openxmlformats.org/drawingml/2006/main">
            <a:r>
              <a:t>Diagram: built-in GPT Image, assets/diagrams/mcp-opus-r1.png. 概念図。プロンプトはdocs/DIAGRAM-PROMPTS.json。</a:t>
            </a:r>
          </a:p>
          <a:p xmlns:a="http://schemas.openxmlformats.org/drawingml/2006/main">
            <a:r>
              <a:t>Source: https://modelcontextprotocol.io/specification/2026-07-28/server/tools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1:20–1:35</a:t>
            </a:r>
          </a:p>
          <a:p xmlns:a="http://schemas.openxmlformats.org/drawingml/2006/main">
            <a:r>
              <a:t>AIとの会話から専用プラグインを通じてSitesの /mcpを呼びます。MCPの入口で認証し、サーバー側の処理と権限確認を経てDBを読み書きします。操作できるのは、アプリに実装したツールです。</a:t>
            </a:r>
          </a:p>
          <a:p xmlns:a="http://schemas.openxmlformats.org/drawingml/2006/main">
            <a:r>
              <a:t>Source: https://help.openai.com/en/articles/20001547-hosting-a-plugin-with-chatgpt-sites</a:t>
            </a:r>
          </a:p>
          <a:p xmlns:a="http://schemas.openxmlformats.org/drawingml/2006/main">
            <a:r>
              <a:t>今回の実装: site/app/mcp/route.ts, site/lib/mcp-tools.ts, site/lib/todos.ts</a:t>
            </a:r>
          </a:p>
          <a:p xmlns:a="http://schemas.openxmlformats.org/drawingml/2006/main">
            <a:r>
              <a:t>Diagram: GPT Image edit, assets/diagrams/mcp-mechanism-only.png。ユースケース3例を削除し、仕組みだけを表示。</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1:35–1:50</a:t>
            </a:r>
          </a:p>
          <a:p xmlns:a="http://schemas.openxmlformats.org/drawingml/2006/main">
            <a:r>
              <a:t>Sitesにはsites-buildingというSkillがあります。手順と同梱の雛形を使い、DBやAPIを備えた動的サイトも作れます。今回はTODO画面、API、D1、MCPを加えて公開しました。</a:t>
            </a:r>
          </a:p>
          <a:p xmlns:a="http://schemas.openxmlformats.org/drawingml/2006/main">
            <a:r>
              <a:t>一次資料：Sites 0.1.75 skills/sites-building/SKILL.md（Capability path、Add only requested capabilities）、references/starter-capabilities.md、templates/vinext-starter/README.md。</a:t>
            </a:r>
          </a:p>
          <a:p xmlns:a="http://schemas.openxmlformats.org/drawingml/2006/main">
            <a:r>
              <a:t>SkillはCodexが参照する作成手順・実装ガイド。スターターはアプリの雛形で、TODOやMCPが最初から実装されているわけではない。今回のTODO画面・API・D1テーブル・MCPツールはCodexが追加した。</a:t>
            </a:r>
          </a:p>
          <a:p xmlns:a="http://schemas.openxmlformats.org/drawingml/2006/main">
            <a:r>
              <a:t>Diagram: assets/diagrams/sites-building-dynamic.png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1:50–2:10</a:t>
            </a:r>
          </a:p>
          <a:p xmlns:a="http://schemas.openxmlformats.org/drawingml/2006/main">
            <a:r>
              <a:t>公開前にローカルでチェックとビルドをし、Gitのソースと公開用ファイルを用意します。Sitesがcommit SHAとファイルを保存し、その版を本番公開します。短期資格情報はGit push用、Wranglerは今回ローカル確認用です。</a:t>
            </a:r>
          </a:p>
          <a:p xmlns:a="http://schemas.openxmlformats.org/drawingml/2006/main">
            <a:r>
              <a:t>一次資料：Sites 0.1.75 scripts/site-workflow.mjs、skills/sites-hosting/SKILL.md、vinext-starter/README.md。実際のSites save_site_versionとdeploy_site_versionの定義・成功結果。</a:t>
            </a:r>
          </a:p>
          <a:p xmlns:a="http://schemas.openxmlformats.org/drawingml/2006/main">
            <a:r>
              <a:t>archiveはビルド済みファイル一式。commit SHAはpush済みソースの識別子。短期資格情報はSitesのソースリポジトリ用であり、Cloudflare認証情報ではない。今回WranglerはローカルpreviewやD1の確認に使用。本番公開はSitesのデプロイ操作で行った。Cloudflareの実アカウント名義は未確認。</a:t>
            </a:r>
          </a:p>
          <a:p xmlns:a="http://schemas.openxmlformats.org/drawingml/2006/main">
            <a:r>
              <a:t>Diagram: assets/diagrams/sites-deploy-flow.png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2:10–2:25</a:t>
            </a:r>
          </a:p>
          <a:p xmlns:a="http://schemas.openxmlformats.org/drawingml/2006/main">
            <a:r>
              <a:t>DB変更はDrizzleでSQLを生成し、Sitesが公開時に適用します。description列を追加して再公開し、既存IDとデータが残ることを本番で確認しました。</a:t>
            </a:r>
          </a:p>
          <a:p xmlns:a="http://schemas.openxmlformats.org/drawingml/2006/main">
            <a:r>
              <a:t>Source: Sites vinext-starter/drizzle.config.ts, Sites persistence-and-storage.md, site/db/schema.ts, site/drizzle/, docs/VERIFICATION.md</a:t>
            </a:r>
          </a:p>
          <a:p xmlns:a="http://schemas.openxmlformats.org/drawingml/2006/main">
            <a:r>
              <a:t>参照会話: MCP機能調査シナリオ検討</a:t>
            </a:r>
          </a:p>
          <a:p xmlns:a="http://schemas.openxmlformats.org/drawingml/2006/main">
            <a:r>
              <a:t>Diagram: built-in GPT Image, assets/diagrams/migration.png. 概念図。プロンプトはdocs/DIAGRAM-PROMPTS.json。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2:25–2:35</a:t>
            </a:r>
          </a:p>
          <a:p xmlns:a="http://schemas.openxmlformats.org/drawingml/2006/main">
            <a:r>
              <a:t>Cloudflareの実リソースと接続はSitesが管理します。自分のCloudflareにログインして公開した形ではありません。公開ベータはプラン別上限まで利用に含まれ、アカウント内の全Sitesで共有します。上限接近時に通知されます。恒久無料や無制限とは断定していません。</a:t>
            </a:r>
          </a:p>
          <a:p xmlns:a="http://schemas.openxmlformats.org/drawingml/2006/main">
            <a:r>
              <a:t>Source: Sites 0.1.75 sites-building/SKILL.md</a:t>
            </a:r>
          </a:p>
          <a:p xmlns:a="http://schemas.openxmlformats.org/drawingml/2006/main">
            <a:r>
              <a:t>https://help.openai.com/en/articles/20001339-creating-and-using-chatgpt-sites</a:t>
            </a:r>
          </a:p>
          <a:p xmlns:a="http://schemas.openxmlformats.org/drawingml/2006/main">
            <a:r>
              <a:t>https://help.openai.com/en/articles/11481834-chatgpt-rate-card-business-enterpriseedu-credit-based-pricing</a:t>
            </a:r>
          </a:p>
          <a:p xmlns:a="http://schemas.openxmlformats.org/drawingml/2006/main">
            <a:r>
              <a:t>確認日: 2026-10-02</a:t>
            </a:r>
          </a:p>
          <a:p xmlns:a="http://schemas.openxmlformats.org/drawingml/2006/main">
            <a:r>
              <a:t>Diagram: built-in GPT Image, assets/diagrams/hosting-opus-r2.png. 概念図。プロンプトはdocs/DIAGRAM-PROMPTS.json。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2:35–2:50</a:t>
            </a:r>
          </a:p>
          <a:p xmlns:a="http://schemas.openxmlformats.org/drawingml/2006/main">
            <a:r>
              <a:t>公式ガイドで確認できた活用例も紹介します。OpenAI公式ガイドには、ハンドブック検索、マイルストーンの要約、進捗ステータスの更新、CSV出力があります。必要なツールをサイトに実装して、会話から使う例です。</a:t>
            </a:r>
          </a:p>
          <a:p xmlns:a="http://schemas.openxmlformats.org/drawingml/2006/main">
            <a:r>
              <a:t>Source: https://help.openai.com/en/articles/20001547-hosting-a-plugin-with-chatgpt-sites</a:t>
            </a:r>
          </a:p>
          <a:p xmlns:a="http://schemas.openxmlformats.org/drawingml/2006/main">
            <a:r>
              <a:t>確認日: 2026-10-02。Overviewのハンドブック検索、Add toolsのマイルストーン読取・状態更新、Install and connectの要約、Update your toolsのCSV出力。掲載された活用例の確認であり、実導入の成功や効果を確認した事例ではない。</a:t>
            </a:r>
          </a:p>
          <a:p xmlns:a="http://schemas.openxmlformats.org/drawingml/2006/main">
            <a:r>
              <a:t>Diagram: built-in GPT Image, assets/diagrams/online-usecases-opus-r2.png。プロンプト: docs/DIAGRAM-PROMPT-ONLINE-USECASES.json。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2:50–3:00</a:t>
            </a:r>
          </a:p>
          <a:p xmlns:a="http://schemas.openxmlformats.org/drawingml/2006/main">
            <a:r>
              <a:t>ご清聴ありがとうございました。この資料もCodex Sitesで公開しています。アプリとスライドをぜひ触ってみてください。公開ページから編集用PowerPointもダウンロードできます。</a:t>
            </a:r>
          </a:p>
          <a:p xmlns:a="http://schemas.openxmlformats.org/drawingml/2006/main">
            <a:r>
              <a:t>Diagram: built-in GPT Image, assets/diagrams/closing.png. 概念図。プロンプトはdocs/DIAGRAM-PROMPTS.json。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49aff2bb6ff456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09fabe23d644a6f" /><Relationship Type="http://schemas.openxmlformats.org/officeDocument/2006/relationships/slideLayout" Target="/ppt/slideLayouts/slideLayout1.xml" Id="R51794ed1f5a146a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1794ed1f5a146a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637a9d9dc9540c0" /><Relationship Type="http://schemas.openxmlformats.org/officeDocument/2006/relationships/image" Target="/ppt/media/image.png" Id="Re0f2e4de59144e60" /><Relationship Type="http://schemas.openxmlformats.org/officeDocument/2006/relationships/notesSlide" Target="/ppt/notesSlides/notesSlide1.xml" Id="R8338f5e676094c4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f853d55e063466e" /><Relationship Type="http://schemas.openxmlformats.org/officeDocument/2006/relationships/image" Target="/ppt/media/image.jpeg" Id="R0f79fe85ff744d63" /><Relationship Type="http://schemas.openxmlformats.org/officeDocument/2006/relationships/image" Target="/ppt/media/image2.png" Id="Rd72dd71757e244d1" /><Relationship Type="http://schemas.openxmlformats.org/officeDocument/2006/relationships/image" Target="/ppt/media/image3.png" Id="R819667f1747f422c" /><Relationship Type="http://schemas.openxmlformats.org/officeDocument/2006/relationships/image" Target="/ppt/media/image4.png" Id="R35e592bc54374d40" /><Relationship Type="http://schemas.openxmlformats.org/officeDocument/2006/relationships/notesSlide" Target="/ppt/notesSlides/notesSlide2.xml" Id="Rf98d56d6f4b24dc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e22668815ba48b6" /><Relationship Type="http://schemas.openxmlformats.org/officeDocument/2006/relationships/image" Target="/ppt/media/image5.png" Id="R42cabd4ae4974375" /><Relationship Type="http://schemas.openxmlformats.org/officeDocument/2006/relationships/notesSlide" Target="/ppt/notesSlides/notesSlide3.xml" Id="R9982a147f03b4ae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81842e44767441d" /><Relationship Type="http://schemas.openxmlformats.org/officeDocument/2006/relationships/image" Target="/ppt/media/image6.png" Id="R8380e942cc0f4540" /><Relationship Type="http://schemas.openxmlformats.org/officeDocument/2006/relationships/notesSlide" Target="/ppt/notesSlides/notesSlide4.xml" Id="Rfa323f4e8b2844f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5079e55680c4d39" /><Relationship Type="http://schemas.openxmlformats.org/officeDocument/2006/relationships/image" Target="/ppt/media/image7.png" Id="R76dcac353ce24135" /><Relationship Type="http://schemas.openxmlformats.org/officeDocument/2006/relationships/notesSlide" Target="/ppt/notesSlides/notesSlide5.xml" Id="R51936a9df0fd4a4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18780e400654593" /><Relationship Type="http://schemas.openxmlformats.org/officeDocument/2006/relationships/image" Target="/ppt/media/image8.png" Id="Rcb6c0bbdc3e946c5" /><Relationship Type="http://schemas.openxmlformats.org/officeDocument/2006/relationships/notesSlide" Target="/ppt/notesSlides/notesSlide6.xml" Id="Rf57fbdb099d3468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3edf462a14a41c8" /><Relationship Type="http://schemas.openxmlformats.org/officeDocument/2006/relationships/image" Target="/ppt/media/image9.png" Id="Rbd24be912f604d89" /><Relationship Type="http://schemas.openxmlformats.org/officeDocument/2006/relationships/notesSlide" Target="/ppt/notesSlides/notesSlide7.xml" Id="R324a84514d444d5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f0a659789ea4f8a" /><Relationship Type="http://schemas.openxmlformats.org/officeDocument/2006/relationships/image" Target="/ppt/media/image10.png" Id="R5bce86c943b24d54" /><Relationship Type="http://schemas.openxmlformats.org/officeDocument/2006/relationships/notesSlide" Target="/ppt/notesSlides/notesSlide8.xml" Id="R49ebd6d2519d45c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f61162f3ba1468c" /><Relationship Type="http://schemas.openxmlformats.org/officeDocument/2006/relationships/image" Target="/ppt/media/image11.png" Id="R66a903293aa24658" /><Relationship Type="http://schemas.openxmlformats.org/officeDocument/2006/relationships/notesSlide" Target="/ppt/notesSlides/notesSlide9.xml" Id="Rc000907bc5524c5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639f7868bef47be" /><Relationship Type="http://schemas.openxmlformats.org/officeDocument/2006/relationships/image" Target="/ppt/media/image12.png" Id="Rfd59f58ba4f04fa6" /><Relationship Type="http://schemas.openxmlformats.org/officeDocument/2006/relationships/notesSlide" Target="/ppt/notesSlides/notesSlide10.xml" Id="R58cdce72f7584f0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62e4692946248ff" /><Relationship Type="http://schemas.openxmlformats.org/officeDocument/2006/relationships/image" Target="/ppt/media/image13.png" Id="R356f60332e1246b6" /><Relationship Type="http://schemas.openxmlformats.org/officeDocument/2006/relationships/notesSlide" Target="/ppt/notesSlides/notesSlide11.xml" Id="Re34b908c024f4ee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e6b1c0a29ea4fda" /><Relationship Type="http://schemas.openxmlformats.org/officeDocument/2006/relationships/image" Target="/ppt/media/image14.png" Id="Re9068d78c06c4bfd" /><Relationship Type="http://schemas.openxmlformats.org/officeDocument/2006/relationships/notesSlide" Target="/ppt/notesSlides/notesSlide12.xml" Id="Rc58db94ea6bf40a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806778f1562b416b" /><Relationship Type="http://schemas.openxmlformats.org/officeDocument/2006/relationships/image" Target="/ppt/media/image15.png" Id="R32230af57dc14ca9" /><Relationship Type="http://schemas.openxmlformats.org/officeDocument/2006/relationships/image" Target="/ppt/media/image16.png" Id="Rb0e04410f8d04039" /><Relationship Type="http://schemas.openxmlformats.org/officeDocument/2006/relationships/notesSlide" Target="/ppt/notesSlides/notesSlide13.xml" Id="R75edd431d86a4a0b" /></Relationships>
</file>

<file path=ppt/slides/slide1.xml><?xml version="1.0" encoding="utf-8"?>
<p:sld xmlns:p="http://schemas.openxmlformats.org/presentationml/2006/main">
  <p:cSld>
    <p:bg>
      <p:bgPr>
        <a:solidFill xmlns:a="http://schemas.openxmlformats.org/drawingml/2006/main">
          <a:srgbClr val="F5F6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EEAD1262-10F4-41D4-AC48-3A30FE25FA9C}"/>
              </a:ext>
            </a:extLst>
          </p:cNvPr>
          <p:cNvSpPr>
            <a:spLocks xmlns:a="http://schemas.openxmlformats.org/drawingml/2006/main" noGrp="1"/>
          </p:cNvSpPr>
          <p:nvPr/>
        </p:nvSpPr>
        <p:spPr>
          <a:xfrm xmlns:a="http://schemas.openxmlformats.org/drawingml/2006/main">
            <a:off x="609600" y="342900"/>
            <a:ext cx="800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7A8C7C"/>
                </a:solidFill>
                <a:latin typeface="Hiragino Sans"/>
                <a:ea typeface="Hiragino Sans"/>
                <a:cs typeface="Hiragino Sans"/>
              </a:defRPr>
            </a:pPr>
            <a:r>
              <a:rPr sz="1200" b="0">
                <a:solidFill>
                  <a:srgbClr val="7A8C7C"/>
                </a:solidFill>
                <a:latin typeface="Hiragino Sans"/>
                <a:ea typeface="Hiragino Sans"/>
                <a:cs typeface="Hiragino Sans"/>
              </a:rPr>
              <a:t>Codex Catchup #1 OpenAI Dev Day 2026</a:t>
            </a:r>
          </a:p>
        </p:txBody>
      </p:sp>
      <p:sp>
        <p:nvSpPr>
          <p:cNvPr id="2" name="">
            <a:extLst xmlns:a="http://schemas.openxmlformats.org/drawingml/2006/main">
              <a:ext uri="{FF2B5EF4-FFF2-40B4-BE49-F238E27FC236}">
                <a16:creationId xmlns:a16="http://schemas.microsoft.com/office/drawing/2014/main" id="{9A5F7765-003B-44CA-A40C-B744EC594913}"/>
              </a:ext>
            </a:extLst>
          </p:cNvPr>
          <p:cNvSpPr>
            <a:spLocks xmlns:a="http://schemas.openxmlformats.org/drawingml/2006/main" noGrp="1"/>
          </p:cNvSpPr>
          <p:nvPr/>
        </p:nvSpPr>
        <p:spPr>
          <a:xfrm xmlns:a="http://schemas.openxmlformats.org/drawingml/2006/main">
            <a:off x="8724900" y="342900"/>
            <a:ext cx="285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200" b="1">
                <a:solidFill>
                  <a:srgbClr val="537B42"/>
                </a:solidFill>
                <a:latin typeface="Hiragino Sans"/>
                <a:ea typeface="Hiragino Sans"/>
                <a:cs typeface="Hiragino Sans"/>
              </a:defRPr>
            </a:pPr>
            <a:r>
              <a:rPr sz="1200" b="1">
                <a:solidFill>
                  <a:srgbClr val="537B42"/>
                </a:solidFill>
                <a:latin typeface="Hiragino Sans"/>
                <a:ea typeface="Hiragino Sans"/>
                <a:cs typeface="Hiragino Sans"/>
              </a:rPr>
              <a:t>Sites・MCPの検証</a:t>
            </a:r>
          </a:p>
        </p:txBody>
      </p:sp>
      <p:sp>
        <p:nvSpPr>
          <p:cNvPr id="3" name="">
            <a:extLst xmlns:a="http://schemas.openxmlformats.org/drawingml/2006/main">
              <a:ext uri="{FF2B5EF4-FFF2-40B4-BE49-F238E27FC236}">
                <a16:creationId xmlns:a16="http://schemas.microsoft.com/office/drawing/2014/main" id="{F4BCC10A-3D09-4D78-B8A3-B5FBDFB19F83}"/>
              </a:ext>
            </a:extLst>
          </p:cNvPr>
          <p:cNvSpPr>
            <a:spLocks xmlns:a="http://schemas.openxmlformats.org/drawingml/2006/main" noGrp="1"/>
          </p:cNvSpPr>
          <p:nvPr/>
        </p:nvSpPr>
        <p:spPr>
          <a:xfrm xmlns:a="http://schemas.openxmlformats.org/drawingml/2006/main">
            <a:off x="609600" y="1600200"/>
            <a:ext cx="5143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73E32"/>
                </a:solidFill>
                <a:latin typeface="Hiragino Sans"/>
                <a:ea typeface="Hiragino Sans"/>
                <a:cs typeface="Hiragino Sans"/>
              </a:defRPr>
            </a:pPr>
            <a:r>
              <a:rPr sz="3450" b="1">
                <a:solidFill>
                  <a:srgbClr val="173E32"/>
                </a:solidFill>
                <a:latin typeface="Hiragino Sans"/>
                <a:ea typeface="Hiragino Sans"/>
                <a:cs typeface="Hiragino Sans"/>
              </a:rPr>
              <a:t>SitesにMCPを</a:t>
            </a:r>
          </a:p>
          <a:p xmlns:a="http://schemas.openxmlformats.org/drawingml/2006/main">
            <a:pPr algn="l">
              <a:defRPr sz="3450" b="1">
                <a:solidFill>
                  <a:srgbClr val="173E32"/>
                </a:solidFill>
                <a:latin typeface="Hiragino Sans"/>
                <a:ea typeface="Hiragino Sans"/>
                <a:cs typeface="Hiragino Sans"/>
              </a:defRPr>
            </a:pPr>
            <a:r>
              <a:rPr sz="3450" b="1">
                <a:solidFill>
                  <a:srgbClr val="173E32"/>
                </a:solidFill>
                <a:latin typeface="Hiragino Sans"/>
                <a:ea typeface="Hiragino Sans"/>
                <a:cs typeface="Hiragino Sans"/>
              </a:rPr>
              <a:t>作れるようになった！</a:t>
            </a:r>
          </a:p>
        </p:txBody>
      </p:sp>
      <p:sp>
        <p:nvSpPr>
          <p:cNvPr id="4" name="">
            <a:extLst xmlns:a="http://schemas.openxmlformats.org/drawingml/2006/main">
              <a:ext uri="{FF2B5EF4-FFF2-40B4-BE49-F238E27FC236}">
                <a16:creationId xmlns:a16="http://schemas.microsoft.com/office/drawing/2014/main" id="{AAC7E42D-C253-4A68-B14F-CF79B5B17292}"/>
              </a:ext>
            </a:extLst>
          </p:cNvPr>
          <p:cNvSpPr>
            <a:spLocks xmlns:a="http://schemas.openxmlformats.org/drawingml/2006/main" noGrp="1"/>
          </p:cNvSpPr>
          <p:nvPr/>
        </p:nvSpPr>
        <p:spPr>
          <a:xfrm xmlns:a="http://schemas.openxmlformats.org/drawingml/2006/main">
            <a:off x="609600" y="3067050"/>
            <a:ext cx="50958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550" b="1">
                <a:solidFill>
                  <a:srgbClr val="537B42"/>
                </a:solidFill>
                <a:latin typeface="Hiragino Sans"/>
                <a:ea typeface="Hiragino Sans"/>
                <a:cs typeface="Hiragino Sans"/>
              </a:defRPr>
            </a:pPr>
            <a:r>
              <a:rPr sz="2550" b="1">
                <a:solidFill>
                  <a:srgbClr val="537B42"/>
                </a:solidFill>
                <a:latin typeface="Hiragino Sans"/>
                <a:ea typeface="Hiragino Sans"/>
                <a:cs typeface="Hiragino Sans"/>
              </a:rPr>
              <a:t>ついでに中の仕組みも</a:t>
            </a:r>
          </a:p>
          <a:p xmlns:a="http://schemas.openxmlformats.org/drawingml/2006/main">
            <a:pPr algn="l">
              <a:defRPr sz="2550" b="1">
                <a:solidFill>
                  <a:srgbClr val="537B42"/>
                </a:solidFill>
                <a:latin typeface="Hiragino Sans"/>
                <a:ea typeface="Hiragino Sans"/>
                <a:cs typeface="Hiragino Sans"/>
              </a:defRPr>
            </a:pPr>
            <a:r>
              <a:rPr sz="2550" b="1">
                <a:solidFill>
                  <a:srgbClr val="537B42"/>
                </a:solidFill>
                <a:latin typeface="Hiragino Sans"/>
                <a:ea typeface="Hiragino Sans"/>
                <a:cs typeface="Hiragino Sans"/>
              </a:rPr>
              <a:t>調べてみた！</a:t>
            </a:r>
          </a:p>
        </p:txBody>
      </p:sp>
      <p:sp>
        <p:nvSpPr>
          <p:cNvPr id="5" name="">
            <a:extLst xmlns:a="http://schemas.openxmlformats.org/drawingml/2006/main">
              <a:ext uri="{FF2B5EF4-FFF2-40B4-BE49-F238E27FC236}">
                <a16:creationId xmlns:a16="http://schemas.microsoft.com/office/drawing/2014/main" id="{8DC50949-59DF-4A9F-BA50-B56333A95F33}"/>
              </a:ext>
            </a:extLst>
          </p:cNvPr>
          <p:cNvSpPr>
            <a:spLocks xmlns:a="http://schemas.openxmlformats.org/drawingml/2006/main" noGrp="1"/>
          </p:cNvSpPr>
          <p:nvPr/>
        </p:nvSpPr>
        <p:spPr>
          <a:xfrm xmlns:a="http://schemas.openxmlformats.org/drawingml/2006/main">
            <a:off x="609600" y="4448175"/>
            <a:ext cx="5238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0">
                <a:solidFill>
                  <a:srgbClr val="173E32"/>
                </a:solidFill>
                <a:latin typeface="Hiragino Sans"/>
                <a:ea typeface="Hiragino Sans"/>
                <a:cs typeface="Hiragino Sans"/>
              </a:defRPr>
            </a:pPr>
            <a:r>
              <a:rPr sz="2100" b="0">
                <a:solidFill>
                  <a:srgbClr val="173E32"/>
                </a:solidFill>
                <a:latin typeface="Hiragino Sans"/>
                <a:ea typeface="Hiragino Sans"/>
                <a:cs typeface="Hiragino Sans"/>
              </a:rPr>
              <a:t>TODOで動作を試し、</a:t>
            </a:r>
          </a:p>
          <a:p xmlns:a="http://schemas.openxmlformats.org/drawingml/2006/main">
            <a:pPr algn="l">
              <a:defRPr sz="2100" b="0">
                <a:solidFill>
                  <a:srgbClr val="173E32"/>
                </a:solidFill>
                <a:latin typeface="Hiragino Sans"/>
                <a:ea typeface="Hiragino Sans"/>
                <a:cs typeface="Hiragino Sans"/>
              </a:defRPr>
            </a:pPr>
            <a:r>
              <a:rPr sz="2100" b="0">
                <a:solidFill>
                  <a:srgbClr val="173E32"/>
                </a:solidFill>
                <a:latin typeface="Hiragino Sans"/>
                <a:ea typeface="Hiragino Sans"/>
                <a:cs typeface="Hiragino Sans"/>
              </a:rPr>
              <a:t>DB・認証・公開の仕組みも確認。</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e0f2e4de59144e60"/>
          <a:stretch xmlns:a="http://schemas.openxmlformats.org/drawingml/2006/main"/>
        </p:blipFill>
        <p:spPr>
          <a:xfrm xmlns:a="http://schemas.openxmlformats.org/drawingml/2006/main">
            <a:off x="5753100" y="1444625"/>
            <a:ext cx="5838825" cy="38925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E93DA561-263A-48D2-B71A-2284B42E6FFF}"/>
              </a:ext>
            </a:extLst>
          </p:cNvPr>
          <p:cNvSpPr>
            <a:spLocks xmlns:a="http://schemas.openxmlformats.org/drawingml/2006/main" noGrp="1"/>
          </p:cNvSpPr>
          <p:nvPr/>
        </p:nvSpPr>
        <p:spPr>
          <a:xfrm xmlns:a="http://schemas.openxmlformats.org/drawingml/2006/main">
            <a:off x="609600" y="5667375"/>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173E32"/>
                </a:solidFill>
                <a:latin typeface="Hiragino Sans"/>
                <a:ea typeface="Hiragino Sans"/>
                <a:cs typeface="Hiragino Sans"/>
              </a:defRPr>
            </a:pPr>
            <a:r>
              <a:rPr sz="2100" b="1">
                <a:solidFill>
                  <a:srgbClr val="173E32"/>
                </a:solidFill>
                <a:latin typeface="Hiragino Sans"/>
                <a:ea typeface="Hiragino Sans"/>
                <a:cs typeface="Hiragino Sans"/>
              </a:rPr>
              <a:t>MCPを生やして、会話から操作。中の仕組みまでキャッチアップ。</a:t>
            </a:r>
          </a:p>
        </p:txBody>
      </p:sp>
      <p:sp>
        <p:nvSpPr>
          <p:cNvPr id="8" name="">
            <a:extLst xmlns:a="http://schemas.openxmlformats.org/drawingml/2006/main">
              <a:ext uri="{FF2B5EF4-FFF2-40B4-BE49-F238E27FC236}">
                <a16:creationId xmlns:a16="http://schemas.microsoft.com/office/drawing/2014/main" id="{60D5C533-9BE4-4BCF-95AE-FAB70CF57239}"/>
              </a:ext>
            </a:extLst>
          </p:cNvPr>
          <p:cNvSpPr>
            <a:spLocks xmlns:a="http://schemas.openxmlformats.org/drawingml/2006/main" noGrp="1"/>
          </p:cNvSpPr>
          <p:nvPr/>
        </p:nvSpPr>
        <p:spPr>
          <a:xfrm xmlns:a="http://schemas.openxmlformats.org/drawingml/2006/main">
            <a:off x="609600" y="6477000"/>
            <a:ext cx="904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2026.10.03    スナガク（馬場俊輔）</a:t>
            </a:r>
          </a:p>
        </p:txBody>
      </p:sp>
      <p:sp>
        <p:nvSpPr>
          <p:cNvPr id="9" name="">
            <a:extLst xmlns:a="http://schemas.openxmlformats.org/drawingml/2006/main">
              <a:ext uri="{FF2B5EF4-FFF2-40B4-BE49-F238E27FC236}">
                <a16:creationId xmlns:a16="http://schemas.microsoft.com/office/drawing/2014/main" id="{83F989F4-6BDC-49AD-BF37-02F42C09E9A5}"/>
              </a:ext>
            </a:extLst>
          </p:cNvPr>
          <p:cNvSpPr>
            <a:spLocks xmlns:a="http://schemas.openxmlformats.org/drawingml/2006/main" noGrp="1"/>
          </p:cNvSpPr>
          <p:nvPr/>
        </p:nvSpPr>
        <p:spPr>
          <a:xfrm xmlns:a="http://schemas.openxmlformats.org/drawingml/2006/main">
            <a:off x="10629900" y="6477000"/>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1 / 13</a:t>
            </a:r>
          </a:p>
        </p:txBody>
      </p:sp>
    </p:spTree>
    <p:extLst>
      <p:ext uri="{BB962C8B-B14F-4D97-AF65-F5344CB8AC3E}">
        <p14:creationId xmlns:p14="http://schemas.microsoft.com/office/powerpoint/2010/main" val="524637430"/>
      </p:ext>
    </p:extLst>
  </p:cSld>
</p:sld>
</file>

<file path=ppt/slides/slide2.xml><?xml version="1.0" encoding="utf-8"?>
<p:sld xmlns:p="http://schemas.openxmlformats.org/presentationml/2006/main">
  <p:cSld>
    <p:bg>
      <p:bgPr>
        <a:solidFill xmlns:a="http://schemas.openxmlformats.org/drawingml/2006/main">
          <a:srgbClr val="F5F6E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FE6896C-0C60-4FB0-A3EF-B156797D802D}"/>
              </a:ext>
            </a:extLst>
          </p:cNvPr>
          <p:cNvSpPr>
            <a:spLocks xmlns:a="http://schemas.openxmlformats.org/drawingml/2006/main" noGrp="1"/>
          </p:cNvSpPr>
          <p:nvPr/>
        </p:nvSpPr>
        <p:spPr>
          <a:xfrm xmlns:a="http://schemas.openxmlformats.org/drawingml/2006/main">
            <a:off x="609600" y="342900"/>
            <a:ext cx="800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7A8C7C"/>
                </a:solidFill>
                <a:latin typeface="Hiragino Sans"/>
                <a:ea typeface="Hiragino Sans"/>
                <a:cs typeface="Hiragino Sans"/>
              </a:defRPr>
            </a:pPr>
            <a:r>
              <a:rPr sz="1200" b="0">
                <a:solidFill>
                  <a:srgbClr val="7A8C7C"/>
                </a:solidFill>
                <a:latin typeface="Hiragino Sans"/>
                <a:ea typeface="Hiragino Sans"/>
                <a:cs typeface="Hiragino Sans"/>
              </a:rPr>
              <a:t>Codex Catchup #1 OpenAI Dev Day 2026</a:t>
            </a:r>
          </a:p>
        </p:txBody>
      </p:sp>
      <p:sp>
        <p:nvSpPr>
          <p:cNvPr id="2" name="">
            <a:extLst xmlns:a="http://schemas.openxmlformats.org/drawingml/2006/main">
              <a:ext uri="{FF2B5EF4-FFF2-40B4-BE49-F238E27FC236}">
                <a16:creationId xmlns:a16="http://schemas.microsoft.com/office/drawing/2014/main" id="{B6B1403E-2B42-445A-9549-C2E49A0F86DD}"/>
              </a:ext>
            </a:extLst>
          </p:cNvPr>
          <p:cNvSpPr>
            <a:spLocks xmlns:a="http://schemas.openxmlformats.org/drawingml/2006/main" noGrp="1"/>
          </p:cNvSpPr>
          <p:nvPr/>
        </p:nvSpPr>
        <p:spPr>
          <a:xfrm xmlns:a="http://schemas.openxmlformats.org/drawingml/2006/main">
            <a:off x="609600" y="1028700"/>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600" b="1">
                <a:solidFill>
                  <a:srgbClr val="4A6B8A"/>
                </a:solidFill>
                <a:latin typeface="Hiragino Sans"/>
                <a:ea typeface="Hiragino Sans"/>
                <a:cs typeface="Hiragino Sans"/>
              </a:defRPr>
            </a:pPr>
            <a:r>
              <a:rPr sz="3600" b="1">
                <a:solidFill>
                  <a:srgbClr val="4A6B8A"/>
                </a:solidFill>
                <a:latin typeface="Hiragino Sans"/>
                <a:ea typeface="Hiragino Sans"/>
                <a:cs typeface="Hiragino Sans"/>
              </a:rPr>
              <a:t>自己紹介</a:t>
            </a:r>
          </a:p>
        </p:txBody>
      </p:sp>
      <p:sp>
        <p:nvSpPr>
          <p:cNvPr id="3" name="">
            <a:extLst xmlns:a="http://schemas.openxmlformats.org/drawingml/2006/main">
              <a:ext uri="{FF2B5EF4-FFF2-40B4-BE49-F238E27FC236}">
                <a16:creationId xmlns:a16="http://schemas.microsoft.com/office/drawing/2014/main" id="{059FA8DF-7BDF-4CBD-A3E8-B3D82F59120C}"/>
              </a:ext>
            </a:extLst>
          </p:cNvPr>
          <p:cNvSpPr>
            <a:spLocks xmlns:a="http://schemas.openxmlformats.org/drawingml/2006/main" noGrp="1"/>
          </p:cNvSpPr>
          <p:nvPr/>
        </p:nvSpPr>
        <p:spPr>
          <a:xfrm xmlns:a="http://schemas.openxmlformats.org/drawingml/2006/main">
            <a:off x="609600" y="2038350"/>
            <a:ext cx="7620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4A6B8A"/>
                </a:solidFill>
                <a:latin typeface="Hiragino Sans"/>
                <a:ea typeface="Hiragino Sans"/>
                <a:cs typeface="Hiragino Sans"/>
              </a:defRPr>
            </a:pPr>
            <a:r>
              <a:rPr sz="2100" b="1">
                <a:solidFill>
                  <a:srgbClr val="4A6B8A"/>
                </a:solidFill>
                <a:latin typeface="Hiragino Sans"/>
                <a:ea typeface="Hiragino Sans"/>
                <a:cs typeface="Hiragino Sans"/>
              </a:rPr>
              <a:t>スナガク（本名：馬場俊輔 ・ 株式会社 無式）</a:t>
            </a:r>
          </a:p>
        </p:txBody>
      </p:sp>
      <p:sp>
        <p:nvSpPr>
          <p:cNvPr id="4" name="">
            <a:extLst xmlns:a="http://schemas.openxmlformats.org/drawingml/2006/main">
              <a:ext uri="{FF2B5EF4-FFF2-40B4-BE49-F238E27FC236}">
                <a16:creationId xmlns:a16="http://schemas.microsoft.com/office/drawing/2014/main" id="{B49DF7CF-8CAE-40C0-B986-97E1B1B73942}"/>
              </a:ext>
            </a:extLst>
          </p:cNvPr>
          <p:cNvSpPr>
            <a:spLocks xmlns:a="http://schemas.openxmlformats.org/drawingml/2006/main" noGrp="1"/>
          </p:cNvSpPr>
          <p:nvPr/>
        </p:nvSpPr>
        <p:spPr>
          <a:xfrm xmlns:a="http://schemas.openxmlformats.org/drawingml/2006/main">
            <a:off x="609600" y="2600325"/>
            <a:ext cx="742950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75" b="0">
                <a:solidFill>
                  <a:srgbClr val="173E32"/>
                </a:solidFill>
                <a:latin typeface="Hiragino Sans"/>
                <a:ea typeface="Hiragino Sans"/>
                <a:cs typeface="Hiragino Sans"/>
              </a:defRPr>
            </a:pPr>
            <a:r>
              <a:rPr sz="2175" b="0">
                <a:solidFill>
                  <a:srgbClr val="173E32"/>
                </a:solidFill>
                <a:latin typeface="Hiragino Sans"/>
                <a:ea typeface="Hiragino Sans"/>
                <a:cs typeface="Hiragino Sans"/>
              </a:rPr>
              <a:t>ソフトウェアエンジニア</a:t>
            </a:r>
          </a:p>
          <a:p xmlns:a="http://schemas.openxmlformats.org/drawingml/2006/main">
            <a:pPr algn="l">
              <a:defRPr sz="2175" b="0">
                <a:solidFill>
                  <a:srgbClr val="173E32"/>
                </a:solidFill>
                <a:latin typeface="Hiragino Sans"/>
                <a:ea typeface="Hiragino Sans"/>
                <a:cs typeface="Hiragino Sans"/>
              </a:defRPr>
            </a:pPr>
            <a:r>
              <a:rPr sz="2175" b="0">
                <a:solidFill>
                  <a:srgbClr val="173E32"/>
                </a:solidFill>
                <a:latin typeface="Hiragino Sans"/>
                <a:ea typeface="Hiragino Sans"/>
                <a:cs typeface="Hiragino Sans"/>
              </a:rPr>
              <a:t>趣味: 個人開発 サウナ</a:t>
            </a:r>
          </a:p>
          <a:p xmlns:a="http://schemas.openxmlformats.org/drawingml/2006/main">
            <a:pPr algn="l">
              <a:defRPr sz="2175" b="0">
                <a:solidFill>
                  <a:srgbClr val="173E32"/>
                </a:solidFill>
                <a:latin typeface="Hiragino Sans"/>
                <a:ea typeface="Hiragino Sans"/>
                <a:cs typeface="Hiragino Sans"/>
              </a:defRPr>
            </a:pPr>
            <a:r>
              <a:rPr sz="2175" b="0">
                <a:solidFill>
                  <a:srgbClr val="173E32"/>
                </a:solidFill>
                <a:latin typeface="Hiragino Sans"/>
                <a:ea typeface="Hiragino Sans"/>
                <a:cs typeface="Hiragino Sans"/>
              </a:rPr>
              <a:t>最近は Codex にハマり中</a:t>
            </a:r>
          </a:p>
        </p:txBody>
      </p:sp>
      <p:sp>
        <p:nvSpPr>
          <p:cNvPr id="5" name="">
            <a:extLst xmlns:a="http://schemas.openxmlformats.org/drawingml/2006/main">
              <a:ext uri="{FF2B5EF4-FFF2-40B4-BE49-F238E27FC236}">
                <a16:creationId xmlns:a16="http://schemas.microsoft.com/office/drawing/2014/main" id="{0794808A-EB21-4543-A993-4D66272A5117}"/>
              </a:ext>
            </a:extLst>
          </p:cNvPr>
          <p:cNvSpPr>
            <a:spLocks xmlns:a="http://schemas.openxmlformats.org/drawingml/2006/main" noGrp="1"/>
          </p:cNvSpPr>
          <p:nvPr/>
        </p:nvSpPr>
        <p:spPr>
          <a:xfrm xmlns:a="http://schemas.openxmlformats.org/drawingml/2006/main">
            <a:off x="609600" y="3924300"/>
            <a:ext cx="7620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173E32"/>
                </a:solidFill>
                <a:latin typeface="Hiragino Sans"/>
                <a:ea typeface="Hiragino Sans"/>
                <a:cs typeface="Hiragino Sans"/>
              </a:defRPr>
            </a:pPr>
            <a:r>
              <a:rPr sz="1800" b="0">
                <a:solidFill>
                  <a:srgbClr val="173E32"/>
                </a:solidFill>
                <a:latin typeface="Hiragino Sans"/>
                <a:ea typeface="Hiragino Sans"/>
                <a:cs typeface="Hiragino Sans"/>
              </a:rPr>
              <a:t>著書: Codexではじめるエージェンティックコーディング</a:t>
            </a:r>
          </a:p>
        </p:txBody>
      </p:sp>
      <p:sp>
        <p:nvSpPr>
          <p:cNvPr id="6" name="">
            <a:extLst xmlns:a="http://schemas.openxmlformats.org/drawingml/2006/main">
              <a:ext uri="{FF2B5EF4-FFF2-40B4-BE49-F238E27FC236}">
                <a16:creationId xmlns:a16="http://schemas.microsoft.com/office/drawing/2014/main" id="{34E0A487-71BD-432A-8588-780FEEF4F33A}"/>
              </a:ext>
            </a:extLst>
          </p:cNvPr>
          <p:cNvSpPr>
            <a:spLocks xmlns:a="http://schemas.openxmlformats.org/drawingml/2006/main" noGrp="1"/>
          </p:cNvSpPr>
          <p:nvPr/>
        </p:nvSpPr>
        <p:spPr>
          <a:xfrm xmlns:a="http://schemas.openxmlformats.org/drawingml/2006/main">
            <a:off x="609600" y="4848225"/>
            <a:ext cx="7620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4A6B8A"/>
                </a:solidFill>
                <a:latin typeface="Hiragino Sans"/>
                <a:ea typeface="Hiragino Sans"/>
                <a:cs typeface="Hiragino Sans"/>
              </a:defRPr>
            </a:pPr>
            <a:r>
              <a:rPr sz="2100" b="1">
                <a:solidFill>
                  <a:srgbClr val="4A6B8A"/>
                </a:solidFill>
                <a:latin typeface="Hiragino Sans"/>
                <a:ea typeface="Hiragino Sans"/>
                <a:cs typeface="Hiragino Sans"/>
              </a:rPr>
              <a:t>個人開発</a:t>
            </a:r>
          </a:p>
        </p:txBody>
      </p:sp>
      <p:sp>
        <p:nvSpPr>
          <p:cNvPr id="7" name="">
            <a:extLst xmlns:a="http://schemas.openxmlformats.org/drawingml/2006/main">
              <a:ext uri="{FF2B5EF4-FFF2-40B4-BE49-F238E27FC236}">
                <a16:creationId xmlns:a16="http://schemas.microsoft.com/office/drawing/2014/main" id="{BA0B11BB-300B-4FAA-BC13-5741385E232B}"/>
              </a:ext>
            </a:extLst>
          </p:cNvPr>
          <p:cNvSpPr>
            <a:spLocks xmlns:a="http://schemas.openxmlformats.org/drawingml/2006/main" noGrp="1"/>
          </p:cNvSpPr>
          <p:nvPr/>
        </p:nvSpPr>
        <p:spPr>
          <a:xfrm xmlns:a="http://schemas.openxmlformats.org/drawingml/2006/main">
            <a:off x="609600" y="5353050"/>
            <a:ext cx="77152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173E32"/>
                </a:solidFill>
                <a:latin typeface="Hiragino Sans"/>
                <a:ea typeface="Hiragino Sans"/>
                <a:cs typeface="Hiragino Sans"/>
              </a:defRPr>
            </a:pPr>
            <a:r>
              <a:rPr sz="2025" b="0">
                <a:solidFill>
                  <a:srgbClr val="173E32"/>
                </a:solidFill>
                <a:latin typeface="Hiragino Sans"/>
                <a:ea typeface="Hiragino Sans"/>
                <a:cs typeface="Hiragino Sans"/>
              </a:rPr>
              <a:t>AIに気軽に恋愛相談できるアプリ Lovady</a:t>
            </a:r>
          </a:p>
          <a:p xmlns:a="http://schemas.openxmlformats.org/drawingml/2006/main">
            <a:pPr algn="l">
              <a:defRPr sz="2025" b="0">
                <a:solidFill>
                  <a:srgbClr val="173E32"/>
                </a:solidFill>
                <a:latin typeface="Hiragino Sans"/>
                <a:ea typeface="Hiragino Sans"/>
                <a:cs typeface="Hiragino Sans"/>
              </a:defRPr>
            </a:pPr>
            <a:r>
              <a:rPr sz="2025" b="0">
                <a:solidFill>
                  <a:srgbClr val="173E32"/>
                </a:solidFill>
                <a:latin typeface="Hiragino Sans"/>
                <a:ea typeface="Hiragino Sans"/>
                <a:cs typeface="Hiragino Sans"/>
              </a:rPr>
              <a:t>忘れ物を防ぐタイマーアプリ Motteke</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f79fe85ff744d63"/>
          <a:stretch xmlns:a="http://schemas.openxmlformats.org/drawingml/2006/main"/>
        </p:blipFill>
        <p:spPr>
          <a:xfrm xmlns:a="http://schemas.openxmlformats.org/drawingml/2006/main">
            <a:off x="8477250" y="2143125"/>
            <a:ext cx="1466850" cy="1466850"/>
          </a:xfrm>
          <a:prstGeom xmlns:a="http://schemas.openxmlformats.org/drawingml/2006/main" prst="rect">
            <a:avLst/>
          </a:prstGeom>
        </p:spPr>
      </p:pic>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d72dd71757e244d1"/>
          <a:stretch xmlns:a="http://schemas.openxmlformats.org/drawingml/2006/main"/>
        </p:blipFill>
        <p:spPr>
          <a:xfrm xmlns:a="http://schemas.openxmlformats.org/drawingml/2006/main">
            <a:off x="10325100" y="2276475"/>
            <a:ext cx="1257300" cy="12573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E703EF3D-B2D4-4018-B47D-8A5620D9FDF6}"/>
              </a:ext>
            </a:extLst>
          </p:cNvPr>
          <p:cNvSpPr>
            <a:spLocks xmlns:a="http://schemas.openxmlformats.org/drawingml/2006/main" noGrp="1"/>
          </p:cNvSpPr>
          <p:nvPr/>
        </p:nvSpPr>
        <p:spPr>
          <a:xfrm xmlns:a="http://schemas.openxmlformats.org/drawingml/2006/main">
            <a:off x="8448675" y="3714750"/>
            <a:ext cx="161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64748B"/>
                </a:solidFill>
                <a:latin typeface="Hiragino Sans"/>
                <a:ea typeface="Hiragino Sans"/>
                <a:cs typeface="Hiragino Sans"/>
              </a:defRPr>
            </a:pPr>
            <a:r>
              <a:rPr sz="1350" b="0">
                <a:solidFill>
                  <a:srgbClr val="64748B"/>
                </a:solidFill>
                <a:latin typeface="Hiragino Sans"/>
                <a:ea typeface="Hiragino Sans"/>
                <a:cs typeface="Hiragino Sans"/>
              </a:rPr>
              <a:t>X: @suna_gaku</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819667f1747f422c"/>
          <a:stretch xmlns:a="http://schemas.openxmlformats.org/drawingml/2006/main"/>
        </p:blipFill>
        <p:spPr>
          <a:xfrm xmlns:a="http://schemas.openxmlformats.org/drawingml/2006/main">
            <a:off x="8723555" y="4295775"/>
            <a:ext cx="1431441" cy="1809750"/>
          </a:xfrm>
          <a:prstGeom xmlns:a="http://schemas.openxmlformats.org/drawingml/2006/main" prst="rect">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35e592bc54374d40"/>
          <a:stretch xmlns:a="http://schemas.openxmlformats.org/drawingml/2006/main"/>
        </p:blipFill>
        <p:spPr>
          <a:xfrm xmlns:a="http://schemas.openxmlformats.org/drawingml/2006/main">
            <a:off x="10487025" y="4524375"/>
            <a:ext cx="1028700" cy="1028700"/>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FF0441E6-E782-41AE-B516-F7AF1B0D58B5}"/>
              </a:ext>
            </a:extLst>
          </p:cNvPr>
          <p:cNvSpPr>
            <a:spLocks xmlns:a="http://schemas.openxmlformats.org/drawingml/2006/main" noGrp="1"/>
          </p:cNvSpPr>
          <p:nvPr/>
        </p:nvSpPr>
        <p:spPr>
          <a:xfrm xmlns:a="http://schemas.openxmlformats.org/drawingml/2006/main">
            <a:off x="10325100" y="5591175"/>
            <a:ext cx="1428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125" b="0">
                <a:solidFill>
                  <a:srgbClr val="64748B"/>
                </a:solidFill>
                <a:latin typeface="Hiragino Sans"/>
                <a:ea typeface="Hiragino Sans"/>
                <a:cs typeface="Hiragino Sans"/>
              </a:defRPr>
            </a:pPr>
            <a:r>
              <a:rPr sz="1125" b="0">
                <a:solidFill>
                  <a:srgbClr val="64748B"/>
                </a:solidFill>
                <a:latin typeface="Hiragino Sans"/>
                <a:ea typeface="Hiragino Sans"/>
                <a:cs typeface="Hiragino Sans"/>
              </a:rPr>
              <a:t>amazon.co.jp/dp/</a:t>
            </a:r>
          </a:p>
          <a:p xmlns:a="http://schemas.openxmlformats.org/drawingml/2006/main">
            <a:pPr algn="l">
              <a:defRPr sz="1125" b="0">
                <a:solidFill>
                  <a:srgbClr val="64748B"/>
                </a:solidFill>
                <a:latin typeface="Hiragino Sans"/>
                <a:ea typeface="Hiragino Sans"/>
                <a:cs typeface="Hiragino Sans"/>
              </a:defRPr>
            </a:pPr>
            <a:r>
              <a:rPr sz="1125" b="0">
                <a:solidFill>
                  <a:srgbClr val="64748B"/>
                </a:solidFill>
                <a:latin typeface="Hiragino Sans"/>
                <a:ea typeface="Hiragino Sans"/>
                <a:cs typeface="Hiragino Sans"/>
              </a:rPr>
              <a:t>4297158604</a:t>
            </a:r>
          </a:p>
        </p:txBody>
      </p:sp>
      <p:sp>
        <p:nvSpPr>
          <p:cNvPr id="14" name="">
            <a:extLst xmlns:a="http://schemas.openxmlformats.org/drawingml/2006/main">
              <a:ext uri="{FF2B5EF4-FFF2-40B4-BE49-F238E27FC236}">
                <a16:creationId xmlns:a16="http://schemas.microsoft.com/office/drawing/2014/main" id="{C2689991-B7F7-46A8-9527-AD4286B5F269}"/>
              </a:ext>
            </a:extLst>
          </p:cNvPr>
          <p:cNvSpPr>
            <a:spLocks xmlns:a="http://schemas.openxmlformats.org/drawingml/2006/main" noGrp="1"/>
          </p:cNvSpPr>
          <p:nvPr/>
        </p:nvSpPr>
        <p:spPr>
          <a:xfrm xmlns:a="http://schemas.openxmlformats.org/drawingml/2006/main">
            <a:off x="609600" y="6477000"/>
            <a:ext cx="904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2026.10.03    スナガク（馬場俊輔）</a:t>
            </a:r>
          </a:p>
        </p:txBody>
      </p:sp>
      <p:sp>
        <p:nvSpPr>
          <p:cNvPr id="15" name="">
            <a:extLst xmlns:a="http://schemas.openxmlformats.org/drawingml/2006/main">
              <a:ext uri="{FF2B5EF4-FFF2-40B4-BE49-F238E27FC236}">
                <a16:creationId xmlns:a16="http://schemas.microsoft.com/office/drawing/2014/main" id="{925BEA7C-27DC-4362-8ED8-34EC90CE29CA}"/>
              </a:ext>
            </a:extLst>
          </p:cNvPr>
          <p:cNvSpPr>
            <a:spLocks xmlns:a="http://schemas.openxmlformats.org/drawingml/2006/main" noGrp="1"/>
          </p:cNvSpPr>
          <p:nvPr/>
        </p:nvSpPr>
        <p:spPr>
          <a:xfrm xmlns:a="http://schemas.openxmlformats.org/drawingml/2006/main">
            <a:off x="10629900" y="6477000"/>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2 / 13</a:t>
            </a:r>
          </a:p>
        </p:txBody>
      </p:sp>
    </p:spTree>
    <p:extLst>
      <p:ext uri="{BB962C8B-B14F-4D97-AF65-F5344CB8AC3E}">
        <p14:creationId xmlns:p14="http://schemas.microsoft.com/office/powerpoint/2010/main" val="977101458"/>
      </p:ext>
    </p:extLst>
  </p:cSld>
</p:sld>
</file>

<file path=ppt/slides/slide3.xml><?xml version="1.0" encoding="utf-8"?>
<p:sld xmlns:p="http://schemas.openxmlformats.org/presentationml/2006/main">
  <p:cSld>
    <p:bg>
      <p:bgPr>
        <a:solidFill xmlns:a="http://schemas.openxmlformats.org/drawingml/2006/main">
          <a:srgbClr val="F5F6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1354749-5AF0-4A67-A529-A2DFC4C28F4D}"/>
              </a:ext>
            </a:extLst>
          </p:cNvPr>
          <p:cNvSpPr>
            <a:spLocks xmlns:a="http://schemas.openxmlformats.org/drawingml/2006/main" noGrp="1"/>
          </p:cNvSpPr>
          <p:nvPr/>
        </p:nvSpPr>
        <p:spPr>
          <a:xfrm xmlns:a="http://schemas.openxmlformats.org/drawingml/2006/main">
            <a:off x="609600" y="342900"/>
            <a:ext cx="800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7A8C7C"/>
                </a:solidFill>
                <a:latin typeface="Hiragino Sans"/>
                <a:ea typeface="Hiragino Sans"/>
                <a:cs typeface="Hiragino Sans"/>
              </a:defRPr>
            </a:pPr>
            <a:r>
              <a:rPr sz="1200" b="0">
                <a:solidFill>
                  <a:srgbClr val="7A8C7C"/>
                </a:solidFill>
                <a:latin typeface="Hiragino Sans"/>
                <a:ea typeface="Hiragino Sans"/>
                <a:cs typeface="Hiragino Sans"/>
              </a:rPr>
              <a:t>Codex Catchup #1 OpenAI Dev Day 2026</a:t>
            </a:r>
          </a:p>
        </p:txBody>
      </p:sp>
      <p:sp>
        <p:nvSpPr>
          <p:cNvPr id="2" name="">
            <a:extLst xmlns:a="http://schemas.openxmlformats.org/drawingml/2006/main">
              <a:ext uri="{FF2B5EF4-FFF2-40B4-BE49-F238E27FC236}">
                <a16:creationId xmlns:a16="http://schemas.microsoft.com/office/drawing/2014/main" id="{9C2A1067-495D-4D20-8830-CE9236FABCE8}"/>
              </a:ext>
            </a:extLst>
          </p:cNvPr>
          <p:cNvSpPr>
            <a:spLocks xmlns:a="http://schemas.openxmlformats.org/drawingml/2006/main" noGrp="1"/>
          </p:cNvSpPr>
          <p:nvPr/>
        </p:nvSpPr>
        <p:spPr>
          <a:xfrm xmlns:a="http://schemas.openxmlformats.org/drawingml/2006/main">
            <a:off x="8724900" y="342900"/>
            <a:ext cx="285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200" b="1">
                <a:solidFill>
                  <a:srgbClr val="4A6B8A"/>
                </a:solidFill>
                <a:latin typeface="Hiragino Sans"/>
                <a:ea typeface="Hiragino Sans"/>
                <a:cs typeface="Hiragino Sans"/>
              </a:defRPr>
            </a:pPr>
            <a:r>
              <a:rPr sz="1200" b="1">
                <a:solidFill>
                  <a:srgbClr val="4A6B8A"/>
                </a:solidFill>
                <a:latin typeface="Hiragino Sans"/>
                <a:ea typeface="Hiragino Sans"/>
                <a:cs typeface="Hiragino Sans"/>
              </a:rPr>
              <a:t>公式ガイド・順次提供</a:t>
            </a:r>
          </a:p>
        </p:txBody>
      </p:sp>
      <p:sp>
        <p:nvSpPr>
          <p:cNvPr id="3" name="">
            <a:extLst xmlns:a="http://schemas.openxmlformats.org/drawingml/2006/main">
              <a:ext uri="{FF2B5EF4-FFF2-40B4-BE49-F238E27FC236}">
                <a16:creationId xmlns:a16="http://schemas.microsoft.com/office/drawing/2014/main" id="{C1BBB525-B0D8-4E22-B123-0618C75F990D}"/>
              </a:ext>
            </a:extLst>
          </p:cNvPr>
          <p:cNvSpPr>
            <a:spLocks xmlns:a="http://schemas.openxmlformats.org/drawingml/2006/main" noGrp="1"/>
          </p:cNvSpPr>
          <p:nvPr/>
        </p:nvSpPr>
        <p:spPr>
          <a:xfrm xmlns:a="http://schemas.openxmlformats.org/drawingml/2006/main">
            <a:off x="609600" y="904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225" b="1">
                <a:solidFill>
                  <a:srgbClr val="173E32"/>
                </a:solidFill>
                <a:latin typeface="Hiragino Sans"/>
                <a:ea typeface="Hiragino Sans"/>
                <a:cs typeface="Hiragino Sans"/>
              </a:defRPr>
            </a:pPr>
            <a:r>
              <a:rPr sz="3225" b="1">
                <a:solidFill>
                  <a:srgbClr val="173E32"/>
                </a:solidFill>
                <a:latin typeface="Hiragino Sans"/>
                <a:ea typeface="Hiragino Sans"/>
                <a:cs typeface="Hiragino Sans"/>
              </a:rPr>
              <a:t>DevDay：SitesにMCPを追加</a:t>
            </a:r>
          </a:p>
        </p:txBody>
      </p:sp>
      <p:sp>
        <p:nvSpPr>
          <p:cNvPr id="4" name="">
            <a:extLst xmlns:a="http://schemas.openxmlformats.org/drawingml/2006/main">
              <a:ext uri="{FF2B5EF4-FFF2-40B4-BE49-F238E27FC236}">
                <a16:creationId xmlns:a16="http://schemas.microsoft.com/office/drawing/2014/main" id="{63213464-1410-4702-9011-86B9CC807ECC}"/>
              </a:ext>
            </a:extLst>
          </p:cNvPr>
          <p:cNvSpPr>
            <a:spLocks xmlns:a="http://schemas.openxmlformats.org/drawingml/2006/main" noGrp="1"/>
          </p:cNvSpPr>
          <p:nvPr/>
        </p:nvSpPr>
        <p:spPr>
          <a:xfrm xmlns:a="http://schemas.openxmlformats.org/drawingml/2006/main">
            <a:off x="609600" y="1600200"/>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537B42"/>
                </a:solidFill>
                <a:latin typeface="Hiragino Sans"/>
                <a:ea typeface="Hiragino Sans"/>
                <a:cs typeface="Hiragino Sans"/>
              </a:defRPr>
            </a:pPr>
            <a:r>
              <a:rPr sz="1650" b="1">
                <a:solidFill>
                  <a:srgbClr val="537B42"/>
                </a:solidFill>
                <a:latin typeface="Hiragino Sans"/>
                <a:ea typeface="Hiragino Sans"/>
                <a:cs typeface="Hiragino Sans"/>
              </a:rPr>
              <a:t>MCP＝AIからアプリの機能を呼び出すための、共通の接続方式。</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42cabd4ae4974375"/>
          <a:stretch xmlns:a="http://schemas.openxmlformats.org/drawingml/2006/main"/>
        </p:blipFill>
        <p:spPr>
          <a:xfrm xmlns:a="http://schemas.openxmlformats.org/drawingml/2006/main">
            <a:off x="1092757" y="1962150"/>
            <a:ext cx="10006486" cy="3714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C6D4535-2094-495F-B792-BE28C0CBA668}"/>
              </a:ext>
            </a:extLst>
          </p:cNvPr>
          <p:cNvSpPr>
            <a:spLocks xmlns:a="http://schemas.openxmlformats.org/drawingml/2006/main" noGrp="1"/>
          </p:cNvSpPr>
          <p:nvPr/>
        </p:nvSpPr>
        <p:spPr>
          <a:xfrm xmlns:a="http://schemas.openxmlformats.org/drawingml/2006/main">
            <a:off x="609600" y="582930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725" b="1">
                <a:solidFill>
                  <a:srgbClr val="537B42"/>
                </a:solidFill>
                <a:latin typeface="Hiragino Sans"/>
                <a:ea typeface="Hiragino Sans"/>
                <a:cs typeface="Hiragino Sans"/>
              </a:defRPr>
            </a:pPr>
            <a:r>
              <a:rPr sz="1725" b="1">
                <a:solidFill>
                  <a:srgbClr val="537B42"/>
                </a:solidFill>
                <a:latin typeface="Hiragino Sans"/>
                <a:ea typeface="Hiragino Sans"/>
                <a:cs typeface="Hiragino Sans"/>
              </a:rPr>
              <a:t>サイトを見るだけでなく、会話から中の情報を更新できる。</a:t>
            </a:r>
          </a:p>
        </p:txBody>
      </p:sp>
      <p:sp>
        <p:nvSpPr>
          <p:cNvPr id="7" name="">
            <a:extLst xmlns:a="http://schemas.openxmlformats.org/drawingml/2006/main">
              <a:ext uri="{FF2B5EF4-FFF2-40B4-BE49-F238E27FC236}">
                <a16:creationId xmlns:a16="http://schemas.microsoft.com/office/drawing/2014/main" id="{96B0885F-0019-4E9C-840B-F9B4944C7936}"/>
              </a:ext>
            </a:extLst>
          </p:cNvPr>
          <p:cNvSpPr>
            <a:spLocks xmlns:a="http://schemas.openxmlformats.org/drawingml/2006/main" noGrp="1"/>
          </p:cNvSpPr>
          <p:nvPr/>
        </p:nvSpPr>
        <p:spPr>
          <a:xfrm xmlns:a="http://schemas.openxmlformats.org/drawingml/2006/main">
            <a:off x="609600" y="6210300"/>
            <a:ext cx="109728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900" b="0">
                <a:solidFill>
                  <a:srgbClr val="58715B"/>
                </a:solidFill>
                <a:latin typeface="Hiragino Sans"/>
                <a:ea typeface="Hiragino Sans"/>
                <a:cs typeface="Hiragino Sans"/>
              </a:defRPr>
            </a:pPr>
            <a:r>
              <a:rPr sz="900" b="0">
                <a:solidFill>
                  <a:srgbClr val="58715B"/>
                </a:solidFill>
                <a:latin typeface="Hiragino Sans"/>
                <a:ea typeface="Hiragino Sans"/>
                <a:cs typeface="Hiragino Sans"/>
              </a:rPr>
              <a:t>出典: https://help.openai.com/en/articles/20001547-hosting-a-plugin-with-chatgpt-sites</a:t>
            </a:r>
          </a:p>
        </p:txBody>
      </p:sp>
      <p:sp>
        <p:nvSpPr>
          <p:cNvPr id="8" name="">
            <a:extLst xmlns:a="http://schemas.openxmlformats.org/drawingml/2006/main">
              <a:ext uri="{FF2B5EF4-FFF2-40B4-BE49-F238E27FC236}">
                <a16:creationId xmlns:a16="http://schemas.microsoft.com/office/drawing/2014/main" id="{F5C400C6-754F-4301-B9E2-9B789BF20B1B}"/>
              </a:ext>
            </a:extLst>
          </p:cNvPr>
          <p:cNvSpPr>
            <a:spLocks xmlns:a="http://schemas.openxmlformats.org/drawingml/2006/main" noGrp="1"/>
          </p:cNvSpPr>
          <p:nvPr/>
        </p:nvSpPr>
        <p:spPr>
          <a:xfrm xmlns:a="http://schemas.openxmlformats.org/drawingml/2006/main">
            <a:off x="609600" y="6477000"/>
            <a:ext cx="904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2026.10.03    スナガク（馬場俊輔）</a:t>
            </a:r>
          </a:p>
        </p:txBody>
      </p:sp>
      <p:sp>
        <p:nvSpPr>
          <p:cNvPr id="9" name="">
            <a:extLst xmlns:a="http://schemas.openxmlformats.org/drawingml/2006/main">
              <a:ext uri="{FF2B5EF4-FFF2-40B4-BE49-F238E27FC236}">
                <a16:creationId xmlns:a16="http://schemas.microsoft.com/office/drawing/2014/main" id="{D3AEBDC8-96FB-4E5D-8798-59D6F136EAAE}"/>
              </a:ext>
            </a:extLst>
          </p:cNvPr>
          <p:cNvSpPr>
            <a:spLocks xmlns:a="http://schemas.openxmlformats.org/drawingml/2006/main" noGrp="1"/>
          </p:cNvSpPr>
          <p:nvPr/>
        </p:nvSpPr>
        <p:spPr>
          <a:xfrm xmlns:a="http://schemas.openxmlformats.org/drawingml/2006/main">
            <a:off x="10629900" y="6477000"/>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3 / 13</a:t>
            </a:r>
          </a:p>
        </p:txBody>
      </p:sp>
    </p:spTree>
    <p:extLst>
      <p:ext uri="{BB962C8B-B14F-4D97-AF65-F5344CB8AC3E}">
        <p14:creationId xmlns:p14="http://schemas.microsoft.com/office/powerpoint/2010/main" val="1962686370"/>
      </p:ext>
    </p:extLst>
  </p:cSld>
</p:sld>
</file>

<file path=ppt/slides/slide4.xml><?xml version="1.0" encoding="utf-8"?>
<p:sld xmlns:p="http://schemas.openxmlformats.org/presentationml/2006/main">
  <p:cSld>
    <p:bg>
      <p:bgPr>
        <a:solidFill xmlns:a="http://schemas.openxmlformats.org/drawingml/2006/main">
          <a:srgbClr val="F5F6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04743AF-D3DF-4F74-B62A-DCB6186AB542}"/>
              </a:ext>
            </a:extLst>
          </p:cNvPr>
          <p:cNvSpPr>
            <a:spLocks xmlns:a="http://schemas.openxmlformats.org/drawingml/2006/main" noGrp="1"/>
          </p:cNvSpPr>
          <p:nvPr/>
        </p:nvSpPr>
        <p:spPr>
          <a:xfrm xmlns:a="http://schemas.openxmlformats.org/drawingml/2006/main">
            <a:off x="609600" y="342900"/>
            <a:ext cx="800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7A8C7C"/>
                </a:solidFill>
                <a:latin typeface="Hiragino Sans"/>
                <a:ea typeface="Hiragino Sans"/>
                <a:cs typeface="Hiragino Sans"/>
              </a:defRPr>
            </a:pPr>
            <a:r>
              <a:rPr sz="1200" b="0">
                <a:solidFill>
                  <a:srgbClr val="7A8C7C"/>
                </a:solidFill>
                <a:latin typeface="Hiragino Sans"/>
                <a:ea typeface="Hiragino Sans"/>
                <a:cs typeface="Hiragino Sans"/>
              </a:rPr>
              <a:t>Codex Catchup #1 OpenAI Dev Day 2026</a:t>
            </a:r>
          </a:p>
        </p:txBody>
      </p:sp>
      <p:sp>
        <p:nvSpPr>
          <p:cNvPr id="2" name="">
            <a:extLst xmlns:a="http://schemas.openxmlformats.org/drawingml/2006/main">
              <a:ext uri="{FF2B5EF4-FFF2-40B4-BE49-F238E27FC236}">
                <a16:creationId xmlns:a16="http://schemas.microsoft.com/office/drawing/2014/main" id="{91B45B4D-9939-43F9-B05E-CEE617FD5100}"/>
              </a:ext>
            </a:extLst>
          </p:cNvPr>
          <p:cNvSpPr>
            <a:spLocks xmlns:a="http://schemas.openxmlformats.org/drawingml/2006/main" noGrp="1"/>
          </p:cNvSpPr>
          <p:nvPr/>
        </p:nvSpPr>
        <p:spPr>
          <a:xfrm xmlns:a="http://schemas.openxmlformats.org/drawingml/2006/main">
            <a:off x="8724900" y="342900"/>
            <a:ext cx="285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200" b="1">
                <a:solidFill>
                  <a:srgbClr val="4A6B8A"/>
                </a:solidFill>
                <a:latin typeface="Hiragino Sans"/>
                <a:ea typeface="Hiragino Sans"/>
                <a:cs typeface="Hiragino Sans"/>
              </a:defRPr>
            </a:pPr>
            <a:r>
              <a:rPr sz="1200" b="1">
                <a:solidFill>
                  <a:srgbClr val="4A6B8A"/>
                </a:solidFill>
                <a:latin typeface="Hiragino Sans"/>
                <a:ea typeface="Hiragino Sans"/>
                <a:cs typeface="Hiragino Sans"/>
              </a:rPr>
              <a:t>公式情報</a:t>
            </a:r>
          </a:p>
        </p:txBody>
      </p:sp>
      <p:sp>
        <p:nvSpPr>
          <p:cNvPr id="3" name="">
            <a:extLst xmlns:a="http://schemas.openxmlformats.org/drawingml/2006/main">
              <a:ext uri="{FF2B5EF4-FFF2-40B4-BE49-F238E27FC236}">
                <a16:creationId xmlns:a16="http://schemas.microsoft.com/office/drawing/2014/main" id="{025ADAC7-7F94-48AC-9A5B-4E92757935D7}"/>
              </a:ext>
            </a:extLst>
          </p:cNvPr>
          <p:cNvSpPr>
            <a:spLocks xmlns:a="http://schemas.openxmlformats.org/drawingml/2006/main" noGrp="1"/>
          </p:cNvSpPr>
          <p:nvPr/>
        </p:nvSpPr>
        <p:spPr>
          <a:xfrm xmlns:a="http://schemas.openxmlformats.org/drawingml/2006/main">
            <a:off x="609600" y="904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225" b="1">
                <a:solidFill>
                  <a:srgbClr val="173E32"/>
                </a:solidFill>
                <a:latin typeface="Hiragino Sans"/>
                <a:ea typeface="Hiragino Sans"/>
                <a:cs typeface="Hiragino Sans"/>
              </a:defRPr>
            </a:pPr>
            <a:r>
              <a:rPr sz="3225" b="1">
                <a:solidFill>
                  <a:srgbClr val="173E32"/>
                </a:solidFill>
                <a:latin typeface="Hiragino Sans"/>
                <a:ea typeface="Hiragino Sans"/>
                <a:cs typeface="Hiragino Sans"/>
              </a:rPr>
              <a:t>Sitesとは？</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8380e942cc0f4540"/>
          <a:stretch xmlns:a="http://schemas.openxmlformats.org/drawingml/2006/main"/>
        </p:blipFill>
        <p:spPr>
          <a:xfrm xmlns:a="http://schemas.openxmlformats.org/drawingml/2006/main">
            <a:off x="1248682" y="1657350"/>
            <a:ext cx="9694637" cy="403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68A4239B-9C85-4431-8658-55D5EF523CA7}"/>
              </a:ext>
            </a:extLst>
          </p:cNvPr>
          <p:cNvSpPr>
            <a:spLocks xmlns:a="http://schemas.openxmlformats.org/drawingml/2006/main" noGrp="1"/>
          </p:cNvSpPr>
          <p:nvPr/>
        </p:nvSpPr>
        <p:spPr>
          <a:xfrm xmlns:a="http://schemas.openxmlformats.org/drawingml/2006/main">
            <a:off x="609600" y="582930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725" b="1">
                <a:solidFill>
                  <a:srgbClr val="537B42"/>
                </a:solidFill>
                <a:latin typeface="Hiragino Sans"/>
                <a:ea typeface="Hiragino Sans"/>
                <a:cs typeface="Hiragino Sans"/>
              </a:defRPr>
            </a:pPr>
            <a:r>
              <a:rPr sz="1725" b="1">
                <a:solidFill>
                  <a:srgbClr val="537B42"/>
                </a:solidFill>
                <a:latin typeface="Hiragino Sans"/>
                <a:ea typeface="Hiragino Sans"/>
                <a:cs typeface="Hiragino Sans"/>
              </a:rPr>
              <a:t>対話で作り、プレビューで直し、URLで使ってもらえる。</a:t>
            </a:r>
          </a:p>
        </p:txBody>
      </p:sp>
      <p:sp>
        <p:nvSpPr>
          <p:cNvPr id="6" name="">
            <a:extLst xmlns:a="http://schemas.openxmlformats.org/drawingml/2006/main">
              <a:ext uri="{FF2B5EF4-FFF2-40B4-BE49-F238E27FC236}">
                <a16:creationId xmlns:a16="http://schemas.microsoft.com/office/drawing/2014/main" id="{28B6FB34-2656-4E94-8E85-6D6A76F37A44}"/>
              </a:ext>
            </a:extLst>
          </p:cNvPr>
          <p:cNvSpPr>
            <a:spLocks xmlns:a="http://schemas.openxmlformats.org/drawingml/2006/main" noGrp="1"/>
          </p:cNvSpPr>
          <p:nvPr/>
        </p:nvSpPr>
        <p:spPr>
          <a:xfrm xmlns:a="http://schemas.openxmlformats.org/drawingml/2006/main">
            <a:off x="609600" y="6210300"/>
            <a:ext cx="109728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900" b="0">
                <a:solidFill>
                  <a:srgbClr val="58715B"/>
                </a:solidFill>
                <a:latin typeface="Hiragino Sans"/>
                <a:ea typeface="Hiragino Sans"/>
                <a:cs typeface="Hiragino Sans"/>
              </a:defRPr>
            </a:pPr>
            <a:r>
              <a:rPr sz="900" b="0">
                <a:solidFill>
                  <a:srgbClr val="58715B"/>
                </a:solidFill>
                <a:latin typeface="Hiragino Sans"/>
                <a:ea typeface="Hiragino Sans"/>
                <a:cs typeface="Hiragino Sans"/>
              </a:rPr>
              <a:t>出典: https://help.openai.com/en/articles/20001339-creating-and-using-chatgpt-sites</a:t>
            </a:r>
          </a:p>
        </p:txBody>
      </p:sp>
      <p:sp>
        <p:nvSpPr>
          <p:cNvPr id="7" name="">
            <a:extLst xmlns:a="http://schemas.openxmlformats.org/drawingml/2006/main">
              <a:ext uri="{FF2B5EF4-FFF2-40B4-BE49-F238E27FC236}">
                <a16:creationId xmlns:a16="http://schemas.microsoft.com/office/drawing/2014/main" id="{B6FD8261-49E9-4FD2-A3BE-9DF0E87569EF}"/>
              </a:ext>
            </a:extLst>
          </p:cNvPr>
          <p:cNvSpPr>
            <a:spLocks xmlns:a="http://schemas.openxmlformats.org/drawingml/2006/main" noGrp="1"/>
          </p:cNvSpPr>
          <p:nvPr/>
        </p:nvSpPr>
        <p:spPr>
          <a:xfrm xmlns:a="http://schemas.openxmlformats.org/drawingml/2006/main">
            <a:off x="609600" y="6477000"/>
            <a:ext cx="904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2026.10.03    スナガク（馬場俊輔）</a:t>
            </a:r>
          </a:p>
        </p:txBody>
      </p:sp>
      <p:sp>
        <p:nvSpPr>
          <p:cNvPr id="8" name="">
            <a:extLst xmlns:a="http://schemas.openxmlformats.org/drawingml/2006/main">
              <a:ext uri="{FF2B5EF4-FFF2-40B4-BE49-F238E27FC236}">
                <a16:creationId xmlns:a16="http://schemas.microsoft.com/office/drawing/2014/main" id="{AD59A2A3-73B0-4B4E-BFD7-31ADA35D6E42}"/>
              </a:ext>
            </a:extLst>
          </p:cNvPr>
          <p:cNvSpPr>
            <a:spLocks xmlns:a="http://schemas.openxmlformats.org/drawingml/2006/main" noGrp="1"/>
          </p:cNvSpPr>
          <p:nvPr/>
        </p:nvSpPr>
        <p:spPr>
          <a:xfrm xmlns:a="http://schemas.openxmlformats.org/drawingml/2006/main">
            <a:off x="10629900" y="6477000"/>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4 / 13</a:t>
            </a:r>
          </a:p>
        </p:txBody>
      </p:sp>
    </p:spTree>
    <p:extLst>
      <p:ext uri="{BB962C8B-B14F-4D97-AF65-F5344CB8AC3E}">
        <p14:creationId xmlns:p14="http://schemas.microsoft.com/office/powerpoint/2010/main" val="471783845"/>
      </p:ext>
    </p:extLst>
  </p:cSld>
</p:sld>
</file>

<file path=ppt/slides/slide5.xml><?xml version="1.0" encoding="utf-8"?>
<p:sld xmlns:p="http://schemas.openxmlformats.org/presentationml/2006/main">
  <p:cSld>
    <p:bg>
      <p:bgPr>
        <a:solidFill xmlns:a="http://schemas.openxmlformats.org/drawingml/2006/main">
          <a:srgbClr val="F5F6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4074450-F8E1-4579-9BAD-43A9F0CEACBD}"/>
              </a:ext>
            </a:extLst>
          </p:cNvPr>
          <p:cNvSpPr>
            <a:spLocks xmlns:a="http://schemas.openxmlformats.org/drawingml/2006/main" noGrp="1"/>
          </p:cNvSpPr>
          <p:nvPr/>
        </p:nvSpPr>
        <p:spPr>
          <a:xfrm xmlns:a="http://schemas.openxmlformats.org/drawingml/2006/main">
            <a:off x="609600" y="342900"/>
            <a:ext cx="800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7A8C7C"/>
                </a:solidFill>
                <a:latin typeface="Hiragino Sans"/>
                <a:ea typeface="Hiragino Sans"/>
                <a:cs typeface="Hiragino Sans"/>
              </a:defRPr>
            </a:pPr>
            <a:r>
              <a:rPr sz="1200" b="0">
                <a:solidFill>
                  <a:srgbClr val="7A8C7C"/>
                </a:solidFill>
                <a:latin typeface="Hiragino Sans"/>
                <a:ea typeface="Hiragino Sans"/>
                <a:cs typeface="Hiragino Sans"/>
              </a:rPr>
              <a:t>Codex Catchup #1 OpenAI Dev Day 2026</a:t>
            </a:r>
          </a:p>
        </p:txBody>
      </p:sp>
      <p:sp>
        <p:nvSpPr>
          <p:cNvPr id="2" name="">
            <a:extLst xmlns:a="http://schemas.openxmlformats.org/drawingml/2006/main">
              <a:ext uri="{FF2B5EF4-FFF2-40B4-BE49-F238E27FC236}">
                <a16:creationId xmlns:a16="http://schemas.microsoft.com/office/drawing/2014/main" id="{19CEF73A-8606-4C95-A48A-9D0F7C8167C4}"/>
              </a:ext>
            </a:extLst>
          </p:cNvPr>
          <p:cNvSpPr>
            <a:spLocks xmlns:a="http://schemas.openxmlformats.org/drawingml/2006/main" noGrp="1"/>
          </p:cNvSpPr>
          <p:nvPr/>
        </p:nvSpPr>
        <p:spPr>
          <a:xfrm xmlns:a="http://schemas.openxmlformats.org/drawingml/2006/main">
            <a:off x="8724900" y="342900"/>
            <a:ext cx="285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200" b="1">
                <a:solidFill>
                  <a:srgbClr val="4A6B8A"/>
                </a:solidFill>
                <a:latin typeface="Hiragino Sans"/>
                <a:ea typeface="Hiragino Sans"/>
                <a:cs typeface="Hiragino Sans"/>
              </a:defRPr>
            </a:pPr>
            <a:r>
              <a:rPr sz="1200" b="1">
                <a:solidFill>
                  <a:srgbClr val="4A6B8A"/>
                </a:solidFill>
                <a:latin typeface="Hiragino Sans"/>
                <a:ea typeface="Hiragino Sans"/>
                <a:cs typeface="Hiragino Sans"/>
              </a:rPr>
              <a:t>今回の本番検証</a:t>
            </a:r>
          </a:p>
        </p:txBody>
      </p:sp>
      <p:sp>
        <p:nvSpPr>
          <p:cNvPr id="3" name="">
            <a:extLst xmlns:a="http://schemas.openxmlformats.org/drawingml/2006/main">
              <a:ext uri="{FF2B5EF4-FFF2-40B4-BE49-F238E27FC236}">
                <a16:creationId xmlns:a16="http://schemas.microsoft.com/office/drawing/2014/main" id="{6037DBE6-655E-41E3-BC74-11C0F423C1EC}"/>
              </a:ext>
            </a:extLst>
          </p:cNvPr>
          <p:cNvSpPr>
            <a:spLocks xmlns:a="http://schemas.openxmlformats.org/drawingml/2006/main" noGrp="1"/>
          </p:cNvSpPr>
          <p:nvPr/>
        </p:nvSpPr>
        <p:spPr>
          <a:xfrm xmlns:a="http://schemas.openxmlformats.org/drawingml/2006/main">
            <a:off x="609600" y="904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225" b="1">
                <a:solidFill>
                  <a:srgbClr val="173E32"/>
                </a:solidFill>
                <a:latin typeface="Hiragino Sans"/>
                <a:ea typeface="Hiragino Sans"/>
                <a:cs typeface="Hiragino Sans"/>
              </a:defRPr>
            </a:pPr>
            <a:r>
              <a:rPr sz="3225" b="1">
                <a:solidFill>
                  <a:srgbClr val="173E32"/>
                </a:solidFill>
                <a:latin typeface="Hiragino Sans"/>
                <a:ea typeface="Hiragino Sans"/>
                <a:cs typeface="Hiragino Sans"/>
              </a:rPr>
              <a:t>今回の検証：会話からTODOを操作</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76dcac353ce24135"/>
          <a:stretch xmlns:a="http://schemas.openxmlformats.org/drawingml/2006/main"/>
        </p:blipFill>
        <p:spPr>
          <a:xfrm xmlns:a="http://schemas.openxmlformats.org/drawingml/2006/main">
            <a:off x="653934" y="1657350"/>
            <a:ext cx="10884133" cy="403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0DE4556-281A-4A18-AEA4-E24551514E63}"/>
              </a:ext>
            </a:extLst>
          </p:cNvPr>
          <p:cNvSpPr>
            <a:spLocks xmlns:a="http://schemas.openxmlformats.org/drawingml/2006/main" noGrp="1"/>
          </p:cNvSpPr>
          <p:nvPr/>
        </p:nvSpPr>
        <p:spPr>
          <a:xfrm xmlns:a="http://schemas.openxmlformats.org/drawingml/2006/main">
            <a:off x="609600" y="582930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725" b="1">
                <a:solidFill>
                  <a:srgbClr val="537B42"/>
                </a:solidFill>
                <a:latin typeface="Hiragino Sans"/>
                <a:ea typeface="Hiragino Sans"/>
                <a:cs typeface="Hiragino Sans"/>
              </a:defRPr>
            </a:pPr>
            <a:r>
              <a:rPr sz="1725" b="1">
                <a:solidFill>
                  <a:srgbClr val="537B42"/>
                </a:solidFill>
                <a:latin typeface="Hiragino Sans"/>
                <a:ea typeface="Hiragino Sans"/>
                <a:cs typeface="Hiragino Sans"/>
              </a:rPr>
              <a:t>別のAIの会話 → 専用プラグイン → TODOサイトの /mcp</a:t>
            </a:r>
          </a:p>
        </p:txBody>
      </p:sp>
      <p:sp>
        <p:nvSpPr>
          <p:cNvPr id="6" name="">
            <a:extLst xmlns:a="http://schemas.openxmlformats.org/drawingml/2006/main">
              <a:ext uri="{FF2B5EF4-FFF2-40B4-BE49-F238E27FC236}">
                <a16:creationId xmlns:a16="http://schemas.microsoft.com/office/drawing/2014/main" id="{C943D6B0-3BF3-4D78-A3D0-3253C2F209E3}"/>
              </a:ext>
            </a:extLst>
          </p:cNvPr>
          <p:cNvSpPr>
            <a:spLocks xmlns:a="http://schemas.openxmlformats.org/drawingml/2006/main" noGrp="1"/>
          </p:cNvSpPr>
          <p:nvPr/>
        </p:nvSpPr>
        <p:spPr>
          <a:xfrm xmlns:a="http://schemas.openxmlformats.org/drawingml/2006/main">
            <a:off x="609600" y="6210300"/>
            <a:ext cx="109728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900" b="0">
                <a:solidFill>
                  <a:srgbClr val="58715B"/>
                </a:solidFill>
                <a:latin typeface="Hiragino Sans"/>
                <a:ea typeface="Hiragino Sans"/>
                <a:cs typeface="Hiragino Sans"/>
              </a:defRPr>
            </a:pPr>
            <a:r>
              <a:rPr sz="900" b="0">
                <a:solidFill>
                  <a:srgbClr val="58715B"/>
                </a:solidFill>
                <a:latin typeface="Hiragino Sans"/>
                <a:ea typeface="Hiragino Sans"/>
                <a:cs typeface="Hiragino Sans"/>
              </a:rPr>
              <a:t>実測資料: docs/VERIFICATION.md ／ 同じ接続アカウントで検証</a:t>
            </a:r>
          </a:p>
        </p:txBody>
      </p:sp>
      <p:sp>
        <p:nvSpPr>
          <p:cNvPr id="7" name="">
            <a:extLst xmlns:a="http://schemas.openxmlformats.org/drawingml/2006/main">
              <a:ext uri="{FF2B5EF4-FFF2-40B4-BE49-F238E27FC236}">
                <a16:creationId xmlns:a16="http://schemas.microsoft.com/office/drawing/2014/main" id="{461C1C03-CE8F-41B8-A80B-E1F431757A99}"/>
              </a:ext>
            </a:extLst>
          </p:cNvPr>
          <p:cNvSpPr>
            <a:spLocks xmlns:a="http://schemas.openxmlformats.org/drawingml/2006/main" noGrp="1"/>
          </p:cNvSpPr>
          <p:nvPr/>
        </p:nvSpPr>
        <p:spPr>
          <a:xfrm xmlns:a="http://schemas.openxmlformats.org/drawingml/2006/main">
            <a:off x="609600" y="6477000"/>
            <a:ext cx="904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2026.10.03    スナガク（馬場俊輔）</a:t>
            </a:r>
          </a:p>
        </p:txBody>
      </p:sp>
      <p:sp>
        <p:nvSpPr>
          <p:cNvPr id="8" name="">
            <a:extLst xmlns:a="http://schemas.openxmlformats.org/drawingml/2006/main">
              <a:ext uri="{FF2B5EF4-FFF2-40B4-BE49-F238E27FC236}">
                <a16:creationId xmlns:a16="http://schemas.microsoft.com/office/drawing/2014/main" id="{CEA7F4EE-0305-4C73-81D2-301638348BFB}"/>
              </a:ext>
            </a:extLst>
          </p:cNvPr>
          <p:cNvSpPr>
            <a:spLocks xmlns:a="http://schemas.openxmlformats.org/drawingml/2006/main" noGrp="1"/>
          </p:cNvSpPr>
          <p:nvPr/>
        </p:nvSpPr>
        <p:spPr>
          <a:xfrm xmlns:a="http://schemas.openxmlformats.org/drawingml/2006/main">
            <a:off x="10629900" y="6477000"/>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5 / 13</a:t>
            </a:r>
          </a:p>
        </p:txBody>
      </p:sp>
    </p:spTree>
    <p:extLst>
      <p:ext uri="{BB962C8B-B14F-4D97-AF65-F5344CB8AC3E}">
        <p14:creationId xmlns:p14="http://schemas.microsoft.com/office/powerpoint/2010/main" val="521782767"/>
      </p:ext>
    </p:extLst>
  </p:cSld>
</p:sld>
</file>

<file path=ppt/slides/slide6.xml><?xml version="1.0" encoding="utf-8"?>
<p:sld xmlns:p="http://schemas.openxmlformats.org/presentationml/2006/main">
  <p:cSld>
    <p:bg>
      <p:bgPr>
        <a:solidFill xmlns:a="http://schemas.openxmlformats.org/drawingml/2006/main">
          <a:srgbClr val="F5F6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82DC5DA-E064-4A0E-AB93-FE3CCD790A3E}"/>
              </a:ext>
            </a:extLst>
          </p:cNvPr>
          <p:cNvSpPr>
            <a:spLocks xmlns:a="http://schemas.openxmlformats.org/drawingml/2006/main" noGrp="1"/>
          </p:cNvSpPr>
          <p:nvPr/>
        </p:nvSpPr>
        <p:spPr>
          <a:xfrm xmlns:a="http://schemas.openxmlformats.org/drawingml/2006/main">
            <a:off x="609600" y="342900"/>
            <a:ext cx="800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7A8C7C"/>
                </a:solidFill>
                <a:latin typeface="Hiragino Sans"/>
                <a:ea typeface="Hiragino Sans"/>
                <a:cs typeface="Hiragino Sans"/>
              </a:defRPr>
            </a:pPr>
            <a:r>
              <a:rPr sz="1200" b="0">
                <a:solidFill>
                  <a:srgbClr val="7A8C7C"/>
                </a:solidFill>
                <a:latin typeface="Hiragino Sans"/>
                <a:ea typeface="Hiragino Sans"/>
                <a:cs typeface="Hiragino Sans"/>
              </a:rPr>
              <a:t>Codex Catchup #1 OpenAI Dev Day 2026</a:t>
            </a:r>
          </a:p>
        </p:txBody>
      </p:sp>
      <p:sp>
        <p:nvSpPr>
          <p:cNvPr id="2" name="">
            <a:extLst xmlns:a="http://schemas.openxmlformats.org/drawingml/2006/main">
              <a:ext uri="{FF2B5EF4-FFF2-40B4-BE49-F238E27FC236}">
                <a16:creationId xmlns:a16="http://schemas.microsoft.com/office/drawing/2014/main" id="{B9A18C3F-973D-408E-BB8E-08A7394778E0}"/>
              </a:ext>
            </a:extLst>
          </p:cNvPr>
          <p:cNvSpPr>
            <a:spLocks xmlns:a="http://schemas.openxmlformats.org/drawingml/2006/main" noGrp="1"/>
          </p:cNvSpPr>
          <p:nvPr/>
        </p:nvSpPr>
        <p:spPr>
          <a:xfrm xmlns:a="http://schemas.openxmlformats.org/drawingml/2006/main">
            <a:off x="8724900" y="342900"/>
            <a:ext cx="285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200" b="1">
                <a:solidFill>
                  <a:srgbClr val="537B42"/>
                </a:solidFill>
                <a:latin typeface="Hiragino Sans"/>
                <a:ea typeface="Hiragino Sans"/>
                <a:cs typeface="Hiragino Sans"/>
              </a:defRPr>
            </a:pPr>
            <a:r>
              <a:rPr sz="1200" b="1">
                <a:solidFill>
                  <a:srgbClr val="537B42"/>
                </a:solidFill>
                <a:latin typeface="Hiragino Sans"/>
                <a:ea typeface="Hiragino Sans"/>
                <a:cs typeface="Hiragino Sans"/>
              </a:rPr>
              <a:t>実装・本番検証</a:t>
            </a:r>
          </a:p>
        </p:txBody>
      </p:sp>
      <p:sp>
        <p:nvSpPr>
          <p:cNvPr id="3" name="">
            <a:extLst xmlns:a="http://schemas.openxmlformats.org/drawingml/2006/main">
              <a:ext uri="{FF2B5EF4-FFF2-40B4-BE49-F238E27FC236}">
                <a16:creationId xmlns:a16="http://schemas.microsoft.com/office/drawing/2014/main" id="{123C30F8-8F83-4522-9E69-8FA4E5A10743}"/>
              </a:ext>
            </a:extLst>
          </p:cNvPr>
          <p:cNvSpPr>
            <a:spLocks xmlns:a="http://schemas.openxmlformats.org/drawingml/2006/main" noGrp="1"/>
          </p:cNvSpPr>
          <p:nvPr/>
        </p:nvSpPr>
        <p:spPr>
          <a:xfrm xmlns:a="http://schemas.openxmlformats.org/drawingml/2006/main">
            <a:off x="609600" y="904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225" b="1">
                <a:solidFill>
                  <a:srgbClr val="173E32"/>
                </a:solidFill>
                <a:latin typeface="Hiragino Sans"/>
                <a:ea typeface="Hiragino Sans"/>
                <a:cs typeface="Hiragino Sans"/>
              </a:defRPr>
            </a:pPr>
            <a:r>
              <a:rPr sz="3225" b="1">
                <a:solidFill>
                  <a:srgbClr val="173E32"/>
                </a:solidFill>
                <a:latin typeface="Hiragino Sans"/>
                <a:ea typeface="Hiragino Sans"/>
                <a:cs typeface="Hiragino Sans"/>
              </a:rPr>
              <a:t>入口は2つ。処理とDBは1つ。</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cb6c0bbdc3e946c5"/>
          <a:stretch xmlns:a="http://schemas.openxmlformats.org/drawingml/2006/main"/>
        </p:blipFill>
        <p:spPr>
          <a:xfrm xmlns:a="http://schemas.openxmlformats.org/drawingml/2006/main">
            <a:off x="1248682" y="1657350"/>
            <a:ext cx="9694637" cy="403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8B6CDDE-12A3-4354-B3DB-8DACF272814C}"/>
              </a:ext>
            </a:extLst>
          </p:cNvPr>
          <p:cNvSpPr>
            <a:spLocks xmlns:a="http://schemas.openxmlformats.org/drawingml/2006/main" noGrp="1"/>
          </p:cNvSpPr>
          <p:nvPr/>
        </p:nvSpPr>
        <p:spPr>
          <a:xfrm xmlns:a="http://schemas.openxmlformats.org/drawingml/2006/main">
            <a:off x="609600" y="582930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725" b="1">
                <a:solidFill>
                  <a:srgbClr val="537B42"/>
                </a:solidFill>
                <a:latin typeface="Hiragino Sans"/>
                <a:ea typeface="Hiragino Sans"/>
                <a:cs typeface="Hiragino Sans"/>
              </a:defRPr>
            </a:pPr>
            <a:r>
              <a:rPr sz="1725" b="1">
                <a:solidFill>
                  <a:srgbClr val="537B42"/>
                </a:solidFill>
                <a:latin typeface="Hiragino Sans"/>
                <a:ea typeface="Hiragino Sans"/>
                <a:cs typeface="Hiragino Sans"/>
              </a:rPr>
              <a:t>tools/listで発見し、tools/callで操作。</a:t>
            </a:r>
          </a:p>
        </p:txBody>
      </p:sp>
      <p:sp>
        <p:nvSpPr>
          <p:cNvPr id="6" name="">
            <a:extLst xmlns:a="http://schemas.openxmlformats.org/drawingml/2006/main">
              <a:ext uri="{FF2B5EF4-FFF2-40B4-BE49-F238E27FC236}">
                <a16:creationId xmlns:a16="http://schemas.microsoft.com/office/drawing/2014/main" id="{A4CBC02A-0213-4832-8BDD-F0F9745F6ADC}"/>
              </a:ext>
            </a:extLst>
          </p:cNvPr>
          <p:cNvSpPr>
            <a:spLocks xmlns:a="http://schemas.openxmlformats.org/drawingml/2006/main" noGrp="1"/>
          </p:cNvSpPr>
          <p:nvPr/>
        </p:nvSpPr>
        <p:spPr>
          <a:xfrm xmlns:a="http://schemas.openxmlformats.org/drawingml/2006/main">
            <a:off x="609600" y="6210300"/>
            <a:ext cx="109728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900" b="0">
                <a:solidFill>
                  <a:srgbClr val="58715B"/>
                </a:solidFill>
                <a:latin typeface="Hiragino Sans"/>
                <a:ea typeface="Hiragino Sans"/>
                <a:cs typeface="Hiragino Sans"/>
              </a:defRPr>
            </a:pPr>
            <a:r>
              <a:rPr sz="900" b="0">
                <a:solidFill>
                  <a:srgbClr val="58715B"/>
                </a:solidFill>
                <a:latin typeface="Hiragino Sans"/>
                <a:ea typeface="Hiragino Sans"/>
                <a:cs typeface="Hiragino Sans"/>
              </a:rPr>
              <a:t>出典: https://modelcontextprotocol.io/specification/2026-07-28/server/tools ／ https://help.openai.com/en/articles/20001547-hosting-a-plugin-with-chatgpt-sites</a:t>
            </a:r>
          </a:p>
        </p:txBody>
      </p:sp>
      <p:sp>
        <p:nvSpPr>
          <p:cNvPr id="7" name="">
            <a:extLst xmlns:a="http://schemas.openxmlformats.org/drawingml/2006/main">
              <a:ext uri="{FF2B5EF4-FFF2-40B4-BE49-F238E27FC236}">
                <a16:creationId xmlns:a16="http://schemas.microsoft.com/office/drawing/2014/main" id="{159EBE7E-8D32-430F-B0FE-5783C23D7FCD}"/>
              </a:ext>
            </a:extLst>
          </p:cNvPr>
          <p:cNvSpPr>
            <a:spLocks xmlns:a="http://schemas.openxmlformats.org/drawingml/2006/main" noGrp="1"/>
          </p:cNvSpPr>
          <p:nvPr/>
        </p:nvSpPr>
        <p:spPr>
          <a:xfrm xmlns:a="http://schemas.openxmlformats.org/drawingml/2006/main">
            <a:off x="609600" y="6477000"/>
            <a:ext cx="904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2026.10.03    スナガク（馬場俊輔）</a:t>
            </a:r>
          </a:p>
        </p:txBody>
      </p:sp>
      <p:sp>
        <p:nvSpPr>
          <p:cNvPr id="8" name="">
            <a:extLst xmlns:a="http://schemas.openxmlformats.org/drawingml/2006/main">
              <a:ext uri="{FF2B5EF4-FFF2-40B4-BE49-F238E27FC236}">
                <a16:creationId xmlns:a16="http://schemas.microsoft.com/office/drawing/2014/main" id="{7323E337-E849-4170-A62F-4C1C005A7E5F}"/>
              </a:ext>
            </a:extLst>
          </p:cNvPr>
          <p:cNvSpPr>
            <a:spLocks xmlns:a="http://schemas.openxmlformats.org/drawingml/2006/main" noGrp="1"/>
          </p:cNvSpPr>
          <p:nvPr/>
        </p:nvSpPr>
        <p:spPr>
          <a:xfrm xmlns:a="http://schemas.openxmlformats.org/drawingml/2006/main">
            <a:off x="10629900" y="6477000"/>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6 / 13</a:t>
            </a:r>
          </a:p>
        </p:txBody>
      </p:sp>
    </p:spTree>
    <p:extLst>
      <p:ext uri="{BB962C8B-B14F-4D97-AF65-F5344CB8AC3E}">
        <p14:creationId xmlns:p14="http://schemas.microsoft.com/office/powerpoint/2010/main" val="1102750340"/>
      </p:ext>
    </p:extLst>
  </p:cSld>
</p:sld>
</file>

<file path=ppt/slides/slide7.xml><?xml version="1.0" encoding="utf-8"?>
<p:sld xmlns:p="http://schemas.openxmlformats.org/presentationml/2006/main">
  <p:cSld>
    <p:bg>
      <p:bgPr>
        <a:solidFill xmlns:a="http://schemas.openxmlformats.org/drawingml/2006/main">
          <a:srgbClr val="F5F6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710F42F-5612-4172-BEC9-C49A062E69EF}"/>
              </a:ext>
            </a:extLst>
          </p:cNvPr>
          <p:cNvSpPr>
            <a:spLocks xmlns:a="http://schemas.openxmlformats.org/drawingml/2006/main" noGrp="1"/>
          </p:cNvSpPr>
          <p:nvPr/>
        </p:nvSpPr>
        <p:spPr>
          <a:xfrm xmlns:a="http://schemas.openxmlformats.org/drawingml/2006/main">
            <a:off x="609600" y="342900"/>
            <a:ext cx="800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7A8C7C"/>
                </a:solidFill>
                <a:latin typeface="Hiragino Sans"/>
                <a:ea typeface="Hiragino Sans"/>
                <a:cs typeface="Hiragino Sans"/>
              </a:defRPr>
            </a:pPr>
            <a:r>
              <a:rPr sz="1200" b="0">
                <a:solidFill>
                  <a:srgbClr val="7A8C7C"/>
                </a:solidFill>
                <a:latin typeface="Hiragino Sans"/>
                <a:ea typeface="Hiragino Sans"/>
                <a:cs typeface="Hiragino Sans"/>
              </a:rPr>
              <a:t>Codex Catchup #1 OpenAI Dev Day 2026</a:t>
            </a:r>
          </a:p>
        </p:txBody>
      </p:sp>
      <p:sp>
        <p:nvSpPr>
          <p:cNvPr id="2" name="">
            <a:extLst xmlns:a="http://schemas.openxmlformats.org/drawingml/2006/main">
              <a:ext uri="{FF2B5EF4-FFF2-40B4-BE49-F238E27FC236}">
                <a16:creationId xmlns:a16="http://schemas.microsoft.com/office/drawing/2014/main" id="{42ABFE11-BEB3-446B-8B3F-A4045EF03B84}"/>
              </a:ext>
            </a:extLst>
          </p:cNvPr>
          <p:cNvSpPr>
            <a:spLocks xmlns:a="http://schemas.openxmlformats.org/drawingml/2006/main" noGrp="1"/>
          </p:cNvSpPr>
          <p:nvPr/>
        </p:nvSpPr>
        <p:spPr>
          <a:xfrm xmlns:a="http://schemas.openxmlformats.org/drawingml/2006/main">
            <a:off x="8724900" y="342900"/>
            <a:ext cx="285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200" b="1">
                <a:solidFill>
                  <a:srgbClr val="4A6B8A"/>
                </a:solidFill>
                <a:latin typeface="Hiragino Sans"/>
                <a:ea typeface="Hiragino Sans"/>
                <a:cs typeface="Hiragino Sans"/>
              </a:defRPr>
            </a:pPr>
            <a:r>
              <a:rPr sz="1200" b="1">
                <a:solidFill>
                  <a:srgbClr val="4A6B8A"/>
                </a:solidFill>
                <a:latin typeface="Hiragino Sans"/>
                <a:ea typeface="Hiragino Sans"/>
                <a:cs typeface="Hiragino Sans"/>
              </a:rPr>
              <a:t>動く仕組み</a:t>
            </a:r>
          </a:p>
        </p:txBody>
      </p:sp>
      <p:sp>
        <p:nvSpPr>
          <p:cNvPr id="3" name="">
            <a:extLst xmlns:a="http://schemas.openxmlformats.org/drawingml/2006/main">
              <a:ext uri="{FF2B5EF4-FFF2-40B4-BE49-F238E27FC236}">
                <a16:creationId xmlns:a16="http://schemas.microsoft.com/office/drawing/2014/main" id="{D05773EC-8C63-4466-85EB-52CB32E5F4D6}"/>
              </a:ext>
            </a:extLst>
          </p:cNvPr>
          <p:cNvSpPr>
            <a:spLocks xmlns:a="http://schemas.openxmlformats.org/drawingml/2006/main" noGrp="1"/>
          </p:cNvSpPr>
          <p:nvPr/>
        </p:nvSpPr>
        <p:spPr>
          <a:xfrm xmlns:a="http://schemas.openxmlformats.org/drawingml/2006/main">
            <a:off x="609600" y="904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225" b="1">
                <a:solidFill>
                  <a:srgbClr val="173E32"/>
                </a:solidFill>
                <a:latin typeface="Hiragino Sans"/>
                <a:ea typeface="Hiragino Sans"/>
                <a:cs typeface="Hiragino Sans"/>
              </a:defRPr>
            </a:pPr>
            <a:r>
              <a:rPr sz="3225" b="1">
                <a:solidFill>
                  <a:srgbClr val="173E32"/>
                </a:solidFill>
                <a:latin typeface="Hiragino Sans"/>
                <a:ea typeface="Hiragino Sans"/>
                <a:cs typeface="Hiragino Sans"/>
              </a:rPr>
              <a:t>Sites MCPが動く仕組み</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bd24be912f604d89"/>
          <a:stretch xmlns:a="http://schemas.openxmlformats.org/drawingml/2006/main"/>
        </p:blipFill>
        <p:spPr>
          <a:xfrm xmlns:a="http://schemas.openxmlformats.org/drawingml/2006/main">
            <a:off x="2508041" y="1657350"/>
            <a:ext cx="7175918" cy="403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FC4FE324-51B1-43C5-BD12-2F02C12E3566}"/>
              </a:ext>
            </a:extLst>
          </p:cNvPr>
          <p:cNvSpPr>
            <a:spLocks xmlns:a="http://schemas.openxmlformats.org/drawingml/2006/main" noGrp="1"/>
          </p:cNvSpPr>
          <p:nvPr/>
        </p:nvSpPr>
        <p:spPr>
          <a:xfrm xmlns:a="http://schemas.openxmlformats.org/drawingml/2006/main">
            <a:off x="609600" y="582930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725" b="1">
                <a:solidFill>
                  <a:srgbClr val="537B42"/>
                </a:solidFill>
                <a:latin typeface="Hiragino Sans"/>
                <a:ea typeface="Hiragino Sans"/>
                <a:cs typeface="Hiragino Sans"/>
              </a:defRPr>
            </a:pPr>
            <a:r>
              <a:rPr sz="1725" b="1">
                <a:solidFill>
                  <a:srgbClr val="537B42"/>
                </a:solidFill>
                <a:latin typeface="Hiragino Sans"/>
                <a:ea typeface="Hiragino Sans"/>
                <a:cs typeface="Hiragino Sans"/>
              </a:rPr>
              <a:t>専用プラグインを通じて、アプリに実装した処理を呼び出す。</a:t>
            </a:r>
          </a:p>
        </p:txBody>
      </p:sp>
      <p:sp>
        <p:nvSpPr>
          <p:cNvPr id="6" name="">
            <a:extLst xmlns:a="http://schemas.openxmlformats.org/drawingml/2006/main">
              <a:ext uri="{FF2B5EF4-FFF2-40B4-BE49-F238E27FC236}">
                <a16:creationId xmlns:a16="http://schemas.microsoft.com/office/drawing/2014/main" id="{F92BC1D7-8D09-4203-BB0A-D8C28ACCBACE}"/>
              </a:ext>
            </a:extLst>
          </p:cNvPr>
          <p:cNvSpPr>
            <a:spLocks xmlns:a="http://schemas.openxmlformats.org/drawingml/2006/main" noGrp="1"/>
          </p:cNvSpPr>
          <p:nvPr/>
        </p:nvSpPr>
        <p:spPr>
          <a:xfrm xmlns:a="http://schemas.openxmlformats.org/drawingml/2006/main">
            <a:off x="609600" y="6210300"/>
            <a:ext cx="109728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900" b="0">
                <a:solidFill>
                  <a:srgbClr val="58715B"/>
                </a:solidFill>
                <a:latin typeface="Hiragino Sans"/>
                <a:ea typeface="Hiragino Sans"/>
                <a:cs typeface="Hiragino Sans"/>
              </a:defRPr>
            </a:pPr>
            <a:r>
              <a:rPr sz="900" b="0">
                <a:solidFill>
                  <a:srgbClr val="58715B"/>
                </a:solidFill>
                <a:latin typeface="Hiragino Sans"/>
                <a:ea typeface="Hiragino Sans"/>
                <a:cs typeface="Hiragino Sans"/>
              </a:rPr>
              <a:t>出典: https://help.openai.com/en/articles/20001547-hosting-a-plugin-with-chatgpt-sites</a:t>
            </a:r>
          </a:p>
        </p:txBody>
      </p:sp>
      <p:sp>
        <p:nvSpPr>
          <p:cNvPr id="7" name="">
            <a:extLst xmlns:a="http://schemas.openxmlformats.org/drawingml/2006/main">
              <a:ext uri="{FF2B5EF4-FFF2-40B4-BE49-F238E27FC236}">
                <a16:creationId xmlns:a16="http://schemas.microsoft.com/office/drawing/2014/main" id="{B7638B0C-43F1-416B-B7B0-280E00D8E31D}"/>
              </a:ext>
            </a:extLst>
          </p:cNvPr>
          <p:cNvSpPr>
            <a:spLocks xmlns:a="http://schemas.openxmlformats.org/drawingml/2006/main" noGrp="1"/>
          </p:cNvSpPr>
          <p:nvPr/>
        </p:nvSpPr>
        <p:spPr>
          <a:xfrm xmlns:a="http://schemas.openxmlformats.org/drawingml/2006/main">
            <a:off x="609600" y="6477000"/>
            <a:ext cx="904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2026.10.03    スナガク（馬場俊輔）</a:t>
            </a:r>
          </a:p>
        </p:txBody>
      </p:sp>
      <p:sp>
        <p:nvSpPr>
          <p:cNvPr id="8" name="">
            <a:extLst xmlns:a="http://schemas.openxmlformats.org/drawingml/2006/main">
              <a:ext uri="{FF2B5EF4-FFF2-40B4-BE49-F238E27FC236}">
                <a16:creationId xmlns:a16="http://schemas.microsoft.com/office/drawing/2014/main" id="{8D06E1EB-1DDD-4A97-82A0-1243E0A4E22A}"/>
              </a:ext>
            </a:extLst>
          </p:cNvPr>
          <p:cNvSpPr>
            <a:spLocks xmlns:a="http://schemas.openxmlformats.org/drawingml/2006/main" noGrp="1"/>
          </p:cNvSpPr>
          <p:nvPr/>
        </p:nvSpPr>
        <p:spPr>
          <a:xfrm xmlns:a="http://schemas.openxmlformats.org/drawingml/2006/main">
            <a:off x="10629900" y="6477000"/>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7 / 13</a:t>
            </a:r>
          </a:p>
        </p:txBody>
      </p:sp>
    </p:spTree>
    <p:extLst>
      <p:ext uri="{BB962C8B-B14F-4D97-AF65-F5344CB8AC3E}">
        <p14:creationId xmlns:p14="http://schemas.microsoft.com/office/powerpoint/2010/main" val="1635792509"/>
      </p:ext>
    </p:extLst>
  </p:cSld>
</p:sld>
</file>

<file path=ppt/slides/slide8.xml><?xml version="1.0" encoding="utf-8"?>
<p:sld xmlns:p="http://schemas.openxmlformats.org/presentationml/2006/main">
  <p:cSld>
    <p:bg>
      <p:bgPr>
        <a:solidFill xmlns:a="http://schemas.openxmlformats.org/drawingml/2006/main">
          <a:srgbClr val="F5F6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4FC4CD5-44D1-4053-A460-9CB41011A1BB}"/>
              </a:ext>
            </a:extLst>
          </p:cNvPr>
          <p:cNvSpPr>
            <a:spLocks xmlns:a="http://schemas.openxmlformats.org/drawingml/2006/main" noGrp="1"/>
          </p:cNvSpPr>
          <p:nvPr/>
        </p:nvSpPr>
        <p:spPr>
          <a:xfrm xmlns:a="http://schemas.openxmlformats.org/drawingml/2006/main">
            <a:off x="609600" y="342900"/>
            <a:ext cx="800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7A8C7C"/>
                </a:solidFill>
                <a:latin typeface="Hiragino Sans"/>
                <a:ea typeface="Hiragino Sans"/>
                <a:cs typeface="Hiragino Sans"/>
              </a:defRPr>
            </a:pPr>
            <a:r>
              <a:rPr sz="1200" b="0">
                <a:solidFill>
                  <a:srgbClr val="7A8C7C"/>
                </a:solidFill>
                <a:latin typeface="Hiragino Sans"/>
                <a:ea typeface="Hiragino Sans"/>
                <a:cs typeface="Hiragino Sans"/>
              </a:rPr>
              <a:t>Codex Catchup #1 OpenAI Dev Day 2026</a:t>
            </a:r>
          </a:p>
        </p:txBody>
      </p:sp>
      <p:sp>
        <p:nvSpPr>
          <p:cNvPr id="2" name="">
            <a:extLst xmlns:a="http://schemas.openxmlformats.org/drawingml/2006/main">
              <a:ext uri="{FF2B5EF4-FFF2-40B4-BE49-F238E27FC236}">
                <a16:creationId xmlns:a16="http://schemas.microsoft.com/office/drawing/2014/main" id="{60BDCFF6-1051-44E2-9DF5-4A55D079FD73}"/>
              </a:ext>
            </a:extLst>
          </p:cNvPr>
          <p:cNvSpPr>
            <a:spLocks xmlns:a="http://schemas.openxmlformats.org/drawingml/2006/main" noGrp="1"/>
          </p:cNvSpPr>
          <p:nvPr/>
        </p:nvSpPr>
        <p:spPr>
          <a:xfrm xmlns:a="http://schemas.openxmlformats.org/drawingml/2006/main">
            <a:off x="8724900" y="342900"/>
            <a:ext cx="285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200" b="1">
                <a:solidFill>
                  <a:srgbClr val="58715B"/>
                </a:solidFill>
                <a:latin typeface="Hiragino Sans"/>
                <a:ea typeface="Hiragino Sans"/>
                <a:cs typeface="Hiragino Sans"/>
              </a:defRPr>
            </a:pPr>
            <a:r>
              <a:rPr sz="1200" b="1">
                <a:solidFill>
                  <a:srgbClr val="58715B"/>
                </a:solidFill>
                <a:latin typeface="Hiragino Sans"/>
                <a:ea typeface="Hiragino Sans"/>
                <a:cs typeface="Hiragino Sans"/>
              </a:rPr>
              <a:t>同梱Skill調査＋実装</a:t>
            </a:r>
          </a:p>
        </p:txBody>
      </p:sp>
      <p:sp>
        <p:nvSpPr>
          <p:cNvPr id="3" name="">
            <a:extLst xmlns:a="http://schemas.openxmlformats.org/drawingml/2006/main">
              <a:ext uri="{FF2B5EF4-FFF2-40B4-BE49-F238E27FC236}">
                <a16:creationId xmlns:a16="http://schemas.microsoft.com/office/drawing/2014/main" id="{51B99E5A-1684-4452-BEEA-A9500C91AD62}"/>
              </a:ext>
            </a:extLst>
          </p:cNvPr>
          <p:cNvSpPr>
            <a:spLocks xmlns:a="http://schemas.openxmlformats.org/drawingml/2006/main" noGrp="1"/>
          </p:cNvSpPr>
          <p:nvPr/>
        </p:nvSpPr>
        <p:spPr>
          <a:xfrm xmlns:a="http://schemas.openxmlformats.org/drawingml/2006/main">
            <a:off x="609600" y="904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225" b="1">
                <a:solidFill>
                  <a:srgbClr val="173E32"/>
                </a:solidFill>
                <a:latin typeface="Hiragino Sans"/>
                <a:ea typeface="Hiragino Sans"/>
                <a:cs typeface="Hiragino Sans"/>
              </a:defRPr>
            </a:pPr>
            <a:r>
              <a:rPr sz="3225" b="1">
                <a:solidFill>
                  <a:srgbClr val="173E32"/>
                </a:solidFill>
                <a:latin typeface="Hiragino Sans"/>
                <a:ea typeface="Hiragino Sans"/>
                <a:cs typeface="Hiragino Sans"/>
              </a:rPr>
              <a:t>sites-building Skillで動的サイトを作る</a:t>
            </a:r>
          </a:p>
        </p:txBody>
      </p:sp>
      <p:sp>
        <p:nvSpPr>
          <p:cNvPr id="4" name="">
            <a:extLst xmlns:a="http://schemas.openxmlformats.org/drawingml/2006/main">
              <a:ext uri="{FF2B5EF4-FFF2-40B4-BE49-F238E27FC236}">
                <a16:creationId xmlns:a16="http://schemas.microsoft.com/office/drawing/2014/main" id="{D9D9EE87-055A-40B4-9F89-6B03DD9B6981}"/>
              </a:ext>
            </a:extLst>
          </p:cNvPr>
          <p:cNvSpPr>
            <a:spLocks xmlns:a="http://schemas.openxmlformats.org/drawingml/2006/main" noGrp="1"/>
          </p:cNvSpPr>
          <p:nvPr/>
        </p:nvSpPr>
        <p:spPr>
          <a:xfrm xmlns:a="http://schemas.openxmlformats.org/drawingml/2006/main">
            <a:off x="609600" y="1600200"/>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537B42"/>
                </a:solidFill>
                <a:latin typeface="Hiragino Sans"/>
                <a:ea typeface="Hiragino Sans"/>
                <a:cs typeface="Hiragino Sans"/>
              </a:defRPr>
            </a:pPr>
            <a:r>
              <a:rPr sz="1650" b="1">
                <a:solidFill>
                  <a:srgbClr val="537B42"/>
                </a:solidFill>
                <a:latin typeface="Hiragino Sans"/>
                <a:ea typeface="Hiragino Sans"/>
                <a:cs typeface="Hiragino Sans"/>
              </a:rPr>
              <a:t>Skill＝Codexが参照する、作成手順と実装のガイド。</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5bce86c943b24d54"/>
          <a:stretch xmlns:a="http://schemas.openxmlformats.org/drawingml/2006/main"/>
        </p:blipFill>
        <p:spPr>
          <a:xfrm xmlns:a="http://schemas.openxmlformats.org/drawingml/2006/main">
            <a:off x="1081331" y="1962150"/>
            <a:ext cx="10029338" cy="3714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17CAD2F-B4F1-47F8-A467-3303CBC94CEC}"/>
              </a:ext>
            </a:extLst>
          </p:cNvPr>
          <p:cNvSpPr>
            <a:spLocks xmlns:a="http://schemas.openxmlformats.org/drawingml/2006/main" noGrp="1"/>
          </p:cNvSpPr>
          <p:nvPr/>
        </p:nvSpPr>
        <p:spPr>
          <a:xfrm xmlns:a="http://schemas.openxmlformats.org/drawingml/2006/main">
            <a:off x="609600" y="582930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725" b="1">
                <a:solidFill>
                  <a:srgbClr val="537B42"/>
                </a:solidFill>
                <a:latin typeface="Hiragino Sans"/>
                <a:ea typeface="Hiragino Sans"/>
                <a:cs typeface="Hiragino Sans"/>
              </a:defRPr>
            </a:pPr>
            <a:r>
              <a:rPr sz="1725" b="1">
                <a:solidFill>
                  <a:srgbClr val="537B42"/>
                </a:solidFill>
                <a:latin typeface="Hiragino Sans"/>
                <a:ea typeface="Hiragino Sans"/>
                <a:cs typeface="Hiragino Sans"/>
              </a:rPr>
              <a:t>手順と雛形を使い、データを保存・更新するアプリを公開。</a:t>
            </a:r>
          </a:p>
        </p:txBody>
      </p:sp>
      <p:sp>
        <p:nvSpPr>
          <p:cNvPr id="7" name="">
            <a:extLst xmlns:a="http://schemas.openxmlformats.org/drawingml/2006/main">
              <a:ext uri="{FF2B5EF4-FFF2-40B4-BE49-F238E27FC236}">
                <a16:creationId xmlns:a16="http://schemas.microsoft.com/office/drawing/2014/main" id="{1E1B5583-09DC-46BA-B800-13F03CC57F8D}"/>
              </a:ext>
            </a:extLst>
          </p:cNvPr>
          <p:cNvSpPr>
            <a:spLocks xmlns:a="http://schemas.openxmlformats.org/drawingml/2006/main" noGrp="1"/>
          </p:cNvSpPr>
          <p:nvPr/>
        </p:nvSpPr>
        <p:spPr>
          <a:xfrm xmlns:a="http://schemas.openxmlformats.org/drawingml/2006/main">
            <a:off x="609600" y="6210300"/>
            <a:ext cx="109728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900" b="0">
                <a:solidFill>
                  <a:srgbClr val="58715B"/>
                </a:solidFill>
                <a:latin typeface="Hiragino Sans"/>
                <a:ea typeface="Hiragino Sans"/>
                <a:cs typeface="Hiragino Sans"/>
              </a:defRPr>
            </a:pPr>
            <a:r>
              <a:rPr sz="900" b="0">
                <a:solidFill>
                  <a:srgbClr val="58715B"/>
                </a:solidFill>
                <a:latin typeface="Hiragino Sans"/>
                <a:ea typeface="Hiragino Sans"/>
                <a:cs typeface="Hiragino Sans"/>
              </a:rPr>
              <a:t>一次資料: 同梱 sites-building/SKILL.md・vinext-starter/README.md ／ 今回の実装: site/</a:t>
            </a:r>
          </a:p>
        </p:txBody>
      </p:sp>
      <p:sp>
        <p:nvSpPr>
          <p:cNvPr id="8" name="">
            <a:extLst xmlns:a="http://schemas.openxmlformats.org/drawingml/2006/main">
              <a:ext uri="{FF2B5EF4-FFF2-40B4-BE49-F238E27FC236}">
                <a16:creationId xmlns:a16="http://schemas.microsoft.com/office/drawing/2014/main" id="{698EA42E-8D59-4C8A-8741-8A95F8D25E9D}"/>
              </a:ext>
            </a:extLst>
          </p:cNvPr>
          <p:cNvSpPr>
            <a:spLocks xmlns:a="http://schemas.openxmlformats.org/drawingml/2006/main" noGrp="1"/>
          </p:cNvSpPr>
          <p:nvPr/>
        </p:nvSpPr>
        <p:spPr>
          <a:xfrm xmlns:a="http://schemas.openxmlformats.org/drawingml/2006/main">
            <a:off x="609600" y="6477000"/>
            <a:ext cx="904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2026.10.03    スナガク（馬場俊輔）</a:t>
            </a:r>
          </a:p>
        </p:txBody>
      </p:sp>
      <p:sp>
        <p:nvSpPr>
          <p:cNvPr id="9" name="">
            <a:extLst xmlns:a="http://schemas.openxmlformats.org/drawingml/2006/main">
              <a:ext uri="{FF2B5EF4-FFF2-40B4-BE49-F238E27FC236}">
                <a16:creationId xmlns:a16="http://schemas.microsoft.com/office/drawing/2014/main" id="{0CF2074A-CD79-4FA0-B633-88B255CDDE4F}"/>
              </a:ext>
            </a:extLst>
          </p:cNvPr>
          <p:cNvSpPr>
            <a:spLocks xmlns:a="http://schemas.openxmlformats.org/drawingml/2006/main" noGrp="1"/>
          </p:cNvSpPr>
          <p:nvPr/>
        </p:nvSpPr>
        <p:spPr>
          <a:xfrm xmlns:a="http://schemas.openxmlformats.org/drawingml/2006/main">
            <a:off x="10629900" y="6477000"/>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8 / 13</a:t>
            </a:r>
          </a:p>
        </p:txBody>
      </p:sp>
    </p:spTree>
    <p:extLst>
      <p:ext uri="{BB962C8B-B14F-4D97-AF65-F5344CB8AC3E}">
        <p14:creationId xmlns:p14="http://schemas.microsoft.com/office/powerpoint/2010/main" val="1947393191"/>
      </p:ext>
    </p:extLst>
  </p:cSld>
</p:sld>
</file>

<file path=ppt/slides/slide9.xml><?xml version="1.0" encoding="utf-8"?>
<p:sld xmlns:p="http://schemas.openxmlformats.org/presentationml/2006/main">
  <p:cSld>
    <p:bg>
      <p:bgPr>
        <a:solidFill xmlns:a="http://schemas.openxmlformats.org/drawingml/2006/main">
          <a:srgbClr val="F5F6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303B6D16-8C49-4206-8189-08B07D12DE7C}"/>
              </a:ext>
            </a:extLst>
          </p:cNvPr>
          <p:cNvSpPr>
            <a:spLocks xmlns:a="http://schemas.openxmlformats.org/drawingml/2006/main" noGrp="1"/>
          </p:cNvSpPr>
          <p:nvPr/>
        </p:nvSpPr>
        <p:spPr>
          <a:xfrm xmlns:a="http://schemas.openxmlformats.org/drawingml/2006/main">
            <a:off x="609600" y="342900"/>
            <a:ext cx="800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7A8C7C"/>
                </a:solidFill>
                <a:latin typeface="Hiragino Sans"/>
                <a:ea typeface="Hiragino Sans"/>
                <a:cs typeface="Hiragino Sans"/>
              </a:defRPr>
            </a:pPr>
            <a:r>
              <a:rPr sz="1200" b="0">
                <a:solidFill>
                  <a:srgbClr val="7A8C7C"/>
                </a:solidFill>
                <a:latin typeface="Hiragino Sans"/>
                <a:ea typeface="Hiragino Sans"/>
                <a:cs typeface="Hiragino Sans"/>
              </a:rPr>
              <a:t>Codex Catchup #1 OpenAI Dev Day 2026</a:t>
            </a:r>
          </a:p>
        </p:txBody>
      </p:sp>
      <p:sp>
        <p:nvSpPr>
          <p:cNvPr id="2" name="">
            <a:extLst xmlns:a="http://schemas.openxmlformats.org/drawingml/2006/main">
              <a:ext uri="{FF2B5EF4-FFF2-40B4-BE49-F238E27FC236}">
                <a16:creationId xmlns:a16="http://schemas.microsoft.com/office/drawing/2014/main" id="{20CD4D17-22C3-4C87-8656-2615E6E6B632}"/>
              </a:ext>
            </a:extLst>
          </p:cNvPr>
          <p:cNvSpPr>
            <a:spLocks xmlns:a="http://schemas.openxmlformats.org/drawingml/2006/main" noGrp="1"/>
          </p:cNvSpPr>
          <p:nvPr/>
        </p:nvSpPr>
        <p:spPr>
          <a:xfrm xmlns:a="http://schemas.openxmlformats.org/drawingml/2006/main">
            <a:off x="8724900" y="342900"/>
            <a:ext cx="285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200" b="1">
                <a:solidFill>
                  <a:srgbClr val="58715B"/>
                </a:solidFill>
                <a:latin typeface="Hiragino Sans"/>
                <a:ea typeface="Hiragino Sans"/>
                <a:cs typeface="Hiragino Sans"/>
              </a:defRPr>
            </a:pPr>
            <a:r>
              <a:rPr sz="1200" b="1">
                <a:solidFill>
                  <a:srgbClr val="58715B"/>
                </a:solidFill>
                <a:latin typeface="Hiragino Sans"/>
                <a:ea typeface="Hiragino Sans"/>
                <a:cs typeface="Hiragino Sans"/>
              </a:rPr>
              <a:t>同梱手順調査＋公開実測</a:t>
            </a:r>
          </a:p>
        </p:txBody>
      </p:sp>
      <p:sp>
        <p:nvSpPr>
          <p:cNvPr id="3" name="">
            <a:extLst xmlns:a="http://schemas.openxmlformats.org/drawingml/2006/main">
              <a:ext uri="{FF2B5EF4-FFF2-40B4-BE49-F238E27FC236}">
                <a16:creationId xmlns:a16="http://schemas.microsoft.com/office/drawing/2014/main" id="{C989652A-FAD8-4815-B0D4-654532FF6A2D}"/>
              </a:ext>
            </a:extLst>
          </p:cNvPr>
          <p:cNvSpPr>
            <a:spLocks xmlns:a="http://schemas.openxmlformats.org/drawingml/2006/main" noGrp="1"/>
          </p:cNvSpPr>
          <p:nvPr/>
        </p:nvSpPr>
        <p:spPr>
          <a:xfrm xmlns:a="http://schemas.openxmlformats.org/drawingml/2006/main">
            <a:off x="609600" y="904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225" b="1">
                <a:solidFill>
                  <a:srgbClr val="173E32"/>
                </a:solidFill>
                <a:latin typeface="Hiragino Sans"/>
                <a:ea typeface="Hiragino Sans"/>
                <a:cs typeface="Hiragino Sans"/>
              </a:defRPr>
            </a:pPr>
            <a:r>
              <a:rPr sz="3225" b="1">
                <a:solidFill>
                  <a:srgbClr val="173E32"/>
                </a:solidFill>
                <a:latin typeface="Hiragino Sans"/>
                <a:ea typeface="Hiragino Sans"/>
                <a:cs typeface="Hiragino Sans"/>
              </a:rPr>
              <a:t>Sitesの公開：ビルドから本番まで</a:t>
            </a:r>
          </a:p>
        </p:txBody>
      </p:sp>
      <p:sp>
        <p:nvSpPr>
          <p:cNvPr id="4" name="">
            <a:extLst xmlns:a="http://schemas.openxmlformats.org/drawingml/2006/main">
              <a:ext uri="{FF2B5EF4-FFF2-40B4-BE49-F238E27FC236}">
                <a16:creationId xmlns:a16="http://schemas.microsoft.com/office/drawing/2014/main" id="{14790737-7C38-4A4B-BD99-0D6F2B61C2CE}"/>
              </a:ext>
            </a:extLst>
          </p:cNvPr>
          <p:cNvSpPr>
            <a:spLocks xmlns:a="http://schemas.openxmlformats.org/drawingml/2006/main" noGrp="1"/>
          </p:cNvSpPr>
          <p:nvPr/>
        </p:nvSpPr>
        <p:spPr>
          <a:xfrm xmlns:a="http://schemas.openxmlformats.org/drawingml/2006/main">
            <a:off x="609600" y="1600200"/>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537B42"/>
                </a:solidFill>
                <a:latin typeface="Hiragino Sans"/>
                <a:ea typeface="Hiragino Sans"/>
                <a:cs typeface="Hiragino Sans"/>
              </a:defRPr>
            </a:pPr>
            <a:r>
              <a:rPr sz="1650" b="1">
                <a:solidFill>
                  <a:srgbClr val="537B42"/>
                </a:solidFill>
                <a:latin typeface="Hiragino Sans"/>
                <a:ea typeface="Hiragino Sans"/>
                <a:cs typeface="Hiragino Sans"/>
              </a:rPr>
              <a:t>短期資格情報はGit push用。Wranglerは今回のローカル確認用。</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66a903293aa24658"/>
          <a:stretch xmlns:a="http://schemas.openxmlformats.org/drawingml/2006/main"/>
        </p:blipFill>
        <p:spPr>
          <a:xfrm xmlns:a="http://schemas.openxmlformats.org/drawingml/2006/main">
            <a:off x="1081331" y="1962150"/>
            <a:ext cx="10029338" cy="3714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2C17D44-EEDF-45E2-BF57-89FAD3C064F7}"/>
              </a:ext>
            </a:extLst>
          </p:cNvPr>
          <p:cNvSpPr>
            <a:spLocks xmlns:a="http://schemas.openxmlformats.org/drawingml/2006/main" noGrp="1"/>
          </p:cNvSpPr>
          <p:nvPr/>
        </p:nvSpPr>
        <p:spPr>
          <a:xfrm xmlns:a="http://schemas.openxmlformats.org/drawingml/2006/main">
            <a:off x="609600" y="582930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725" b="1">
                <a:solidFill>
                  <a:srgbClr val="537B42"/>
                </a:solidFill>
                <a:latin typeface="Hiragino Sans"/>
                <a:ea typeface="Hiragino Sans"/>
                <a:cs typeface="Hiragino Sans"/>
              </a:defRPr>
            </a:pPr>
            <a:r>
              <a:rPr sz="1725" b="1">
                <a:solidFill>
                  <a:srgbClr val="537B42"/>
                </a:solidFill>
                <a:latin typeface="Hiragino Sans"/>
                <a:ea typeface="Hiragino Sans"/>
                <a:cs typeface="Hiragino Sans"/>
              </a:rPr>
              <a:t>本番の公開はSitesが実行。</a:t>
            </a:r>
          </a:p>
        </p:txBody>
      </p:sp>
      <p:sp>
        <p:nvSpPr>
          <p:cNvPr id="7" name="">
            <a:extLst xmlns:a="http://schemas.openxmlformats.org/drawingml/2006/main">
              <a:ext uri="{FF2B5EF4-FFF2-40B4-BE49-F238E27FC236}">
                <a16:creationId xmlns:a16="http://schemas.microsoft.com/office/drawing/2014/main" id="{0B409337-A39F-4AC6-92C7-C7623573DFEE}"/>
              </a:ext>
            </a:extLst>
          </p:cNvPr>
          <p:cNvSpPr>
            <a:spLocks xmlns:a="http://schemas.openxmlformats.org/drawingml/2006/main" noGrp="1"/>
          </p:cNvSpPr>
          <p:nvPr/>
        </p:nvSpPr>
        <p:spPr>
          <a:xfrm xmlns:a="http://schemas.openxmlformats.org/drawingml/2006/main">
            <a:off x="609600" y="6210300"/>
            <a:ext cx="109728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900" b="0">
                <a:solidFill>
                  <a:srgbClr val="58715B"/>
                </a:solidFill>
                <a:latin typeface="Hiragino Sans"/>
                <a:ea typeface="Hiragino Sans"/>
                <a:cs typeface="Hiragino Sans"/>
              </a:defRPr>
            </a:pPr>
            <a:r>
              <a:rPr sz="900" b="0">
                <a:solidFill>
                  <a:srgbClr val="58715B"/>
                </a:solidFill>
                <a:latin typeface="Hiragino Sans"/>
                <a:ea typeface="Hiragino Sans"/>
                <a:cs typeface="Hiragino Sans"/>
              </a:rPr>
              <a:t>一次資料: 同梱 site-workflow.mjs・sites-hosting/SKILL.md ／ 実測: Sites保存・デプロイ結果</a:t>
            </a:r>
          </a:p>
        </p:txBody>
      </p:sp>
      <p:sp>
        <p:nvSpPr>
          <p:cNvPr id="8" name="">
            <a:extLst xmlns:a="http://schemas.openxmlformats.org/drawingml/2006/main">
              <a:ext uri="{FF2B5EF4-FFF2-40B4-BE49-F238E27FC236}">
                <a16:creationId xmlns:a16="http://schemas.microsoft.com/office/drawing/2014/main" id="{FBB8478D-4733-40D0-94DF-05F474668AEC}"/>
              </a:ext>
            </a:extLst>
          </p:cNvPr>
          <p:cNvSpPr>
            <a:spLocks xmlns:a="http://schemas.openxmlformats.org/drawingml/2006/main" noGrp="1"/>
          </p:cNvSpPr>
          <p:nvPr/>
        </p:nvSpPr>
        <p:spPr>
          <a:xfrm xmlns:a="http://schemas.openxmlformats.org/drawingml/2006/main">
            <a:off x="609600" y="6477000"/>
            <a:ext cx="904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2026.10.03    スナガク（馬場俊輔）</a:t>
            </a:r>
          </a:p>
        </p:txBody>
      </p:sp>
      <p:sp>
        <p:nvSpPr>
          <p:cNvPr id="9" name="">
            <a:extLst xmlns:a="http://schemas.openxmlformats.org/drawingml/2006/main">
              <a:ext uri="{FF2B5EF4-FFF2-40B4-BE49-F238E27FC236}">
                <a16:creationId xmlns:a16="http://schemas.microsoft.com/office/drawing/2014/main" id="{7BCE0DC8-B251-46FF-A099-F53F69806F49}"/>
              </a:ext>
            </a:extLst>
          </p:cNvPr>
          <p:cNvSpPr>
            <a:spLocks xmlns:a="http://schemas.openxmlformats.org/drawingml/2006/main" noGrp="1"/>
          </p:cNvSpPr>
          <p:nvPr/>
        </p:nvSpPr>
        <p:spPr>
          <a:xfrm xmlns:a="http://schemas.openxmlformats.org/drawingml/2006/main">
            <a:off x="10629900" y="6477000"/>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9 / 13</a:t>
            </a:r>
          </a:p>
        </p:txBody>
      </p:sp>
    </p:spTree>
    <p:extLst>
      <p:ext uri="{BB962C8B-B14F-4D97-AF65-F5344CB8AC3E}">
        <p14:creationId xmlns:p14="http://schemas.microsoft.com/office/powerpoint/2010/main" val="333380876"/>
      </p:ext>
    </p:extLst>
  </p:cSld>
</p:sld>
</file>

<file path=ppt/slides/slide10.xml><?xml version="1.0" encoding="utf-8"?>
<p:sld xmlns:p="http://schemas.openxmlformats.org/presentationml/2006/main">
  <p:cSld>
    <p:bg>
      <p:bgPr>
        <a:solidFill xmlns:a="http://schemas.openxmlformats.org/drawingml/2006/main">
          <a:srgbClr val="F5F6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A184953-95CC-4692-956F-1297581ABDF8}"/>
              </a:ext>
            </a:extLst>
          </p:cNvPr>
          <p:cNvSpPr>
            <a:spLocks xmlns:a="http://schemas.openxmlformats.org/drawingml/2006/main" noGrp="1"/>
          </p:cNvSpPr>
          <p:nvPr/>
        </p:nvSpPr>
        <p:spPr>
          <a:xfrm xmlns:a="http://schemas.openxmlformats.org/drawingml/2006/main">
            <a:off x="609600" y="342900"/>
            <a:ext cx="800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7A8C7C"/>
                </a:solidFill>
                <a:latin typeface="Hiragino Sans"/>
                <a:ea typeface="Hiragino Sans"/>
                <a:cs typeface="Hiragino Sans"/>
              </a:defRPr>
            </a:pPr>
            <a:r>
              <a:rPr sz="1200" b="0">
                <a:solidFill>
                  <a:srgbClr val="7A8C7C"/>
                </a:solidFill>
                <a:latin typeface="Hiragino Sans"/>
                <a:ea typeface="Hiragino Sans"/>
                <a:cs typeface="Hiragino Sans"/>
              </a:rPr>
              <a:t>Codex Catchup #1 OpenAI Dev Day 2026</a:t>
            </a:r>
          </a:p>
        </p:txBody>
      </p:sp>
      <p:sp>
        <p:nvSpPr>
          <p:cNvPr id="2" name="">
            <a:extLst xmlns:a="http://schemas.openxmlformats.org/drawingml/2006/main">
              <a:ext uri="{FF2B5EF4-FFF2-40B4-BE49-F238E27FC236}">
                <a16:creationId xmlns:a16="http://schemas.microsoft.com/office/drawing/2014/main" id="{1455316D-52D2-4893-851F-1589F4E38BE1}"/>
              </a:ext>
            </a:extLst>
          </p:cNvPr>
          <p:cNvSpPr>
            <a:spLocks xmlns:a="http://schemas.openxmlformats.org/drawingml/2006/main" noGrp="1"/>
          </p:cNvSpPr>
          <p:nvPr/>
        </p:nvSpPr>
        <p:spPr>
          <a:xfrm xmlns:a="http://schemas.openxmlformats.org/drawingml/2006/main">
            <a:off x="8724900" y="342900"/>
            <a:ext cx="285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200" b="1">
                <a:solidFill>
                  <a:srgbClr val="537B42"/>
                </a:solidFill>
                <a:latin typeface="Hiragino Sans"/>
                <a:ea typeface="Hiragino Sans"/>
                <a:cs typeface="Hiragino Sans"/>
              </a:defRPr>
            </a:pPr>
            <a:r>
              <a:rPr sz="1200" b="1">
                <a:solidFill>
                  <a:srgbClr val="537B42"/>
                </a:solidFill>
                <a:latin typeface="Hiragino Sans"/>
                <a:ea typeface="Hiragino Sans"/>
                <a:cs typeface="Hiragino Sans"/>
              </a:rPr>
              <a:t>実装・本番検証</a:t>
            </a:r>
          </a:p>
        </p:txBody>
      </p:sp>
      <p:sp>
        <p:nvSpPr>
          <p:cNvPr id="3" name="">
            <a:extLst xmlns:a="http://schemas.openxmlformats.org/drawingml/2006/main">
              <a:ext uri="{FF2B5EF4-FFF2-40B4-BE49-F238E27FC236}">
                <a16:creationId xmlns:a16="http://schemas.microsoft.com/office/drawing/2014/main" id="{FD77D45A-2A09-4F4B-AA58-A00675E147AE}"/>
              </a:ext>
            </a:extLst>
          </p:cNvPr>
          <p:cNvSpPr>
            <a:spLocks xmlns:a="http://schemas.openxmlformats.org/drawingml/2006/main" noGrp="1"/>
          </p:cNvSpPr>
          <p:nvPr/>
        </p:nvSpPr>
        <p:spPr>
          <a:xfrm xmlns:a="http://schemas.openxmlformats.org/drawingml/2006/main">
            <a:off x="609600" y="904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225" b="1">
                <a:solidFill>
                  <a:srgbClr val="173E32"/>
                </a:solidFill>
                <a:latin typeface="Hiragino Sans"/>
                <a:ea typeface="Hiragino Sans"/>
                <a:cs typeface="Hiragino Sans"/>
              </a:defRPr>
            </a:pPr>
            <a:r>
              <a:rPr sz="3225" b="1">
                <a:solidFill>
                  <a:srgbClr val="173E32"/>
                </a:solidFill>
                <a:latin typeface="Hiragino Sans"/>
                <a:ea typeface="Hiragino Sans"/>
                <a:cs typeface="Hiragino Sans"/>
              </a:rPr>
              <a:t>DBを変えても、前のTODOは残る</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fd59f58ba4f04fa6"/>
          <a:stretch xmlns:a="http://schemas.openxmlformats.org/drawingml/2006/main"/>
        </p:blipFill>
        <p:spPr>
          <a:xfrm xmlns:a="http://schemas.openxmlformats.org/drawingml/2006/main">
            <a:off x="2508041" y="1657350"/>
            <a:ext cx="7175918" cy="403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E9591C0-40E9-4875-8247-45D8E21D60F9}"/>
              </a:ext>
            </a:extLst>
          </p:cNvPr>
          <p:cNvSpPr>
            <a:spLocks xmlns:a="http://schemas.openxmlformats.org/drawingml/2006/main" noGrp="1"/>
          </p:cNvSpPr>
          <p:nvPr/>
        </p:nvSpPr>
        <p:spPr>
          <a:xfrm xmlns:a="http://schemas.openxmlformats.org/drawingml/2006/main">
            <a:off x="609600" y="582930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725" b="1">
                <a:solidFill>
                  <a:srgbClr val="537B42"/>
                </a:solidFill>
                <a:latin typeface="Hiragino Sans"/>
                <a:ea typeface="Hiragino Sans"/>
                <a:cs typeface="Hiragino Sans"/>
              </a:defRPr>
            </a:pPr>
            <a:r>
              <a:rPr sz="1725" b="1">
                <a:solidFill>
                  <a:srgbClr val="537B42"/>
                </a:solidFill>
                <a:latin typeface="Hiragino Sans"/>
                <a:ea typeface="Hiragino Sans"/>
                <a:cs typeface="Hiragino Sans"/>
              </a:rPr>
              <a:t>description列を追加して再公開。既存IDとデータを本番で確認。</a:t>
            </a:r>
          </a:p>
        </p:txBody>
      </p:sp>
      <p:sp>
        <p:nvSpPr>
          <p:cNvPr id="6" name="">
            <a:extLst xmlns:a="http://schemas.openxmlformats.org/drawingml/2006/main">
              <a:ext uri="{FF2B5EF4-FFF2-40B4-BE49-F238E27FC236}">
                <a16:creationId xmlns:a16="http://schemas.microsoft.com/office/drawing/2014/main" id="{757A98AD-F553-4A5E-BC9C-B0384D5811C7}"/>
              </a:ext>
            </a:extLst>
          </p:cNvPr>
          <p:cNvSpPr>
            <a:spLocks xmlns:a="http://schemas.openxmlformats.org/drawingml/2006/main" noGrp="1"/>
          </p:cNvSpPr>
          <p:nvPr/>
        </p:nvSpPr>
        <p:spPr>
          <a:xfrm xmlns:a="http://schemas.openxmlformats.org/drawingml/2006/main">
            <a:off x="609600" y="6210300"/>
            <a:ext cx="109728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900" b="0">
                <a:solidFill>
                  <a:srgbClr val="58715B"/>
                </a:solidFill>
                <a:latin typeface="Hiragino Sans"/>
                <a:ea typeface="Hiragino Sans"/>
                <a:cs typeface="Hiragino Sans"/>
              </a:defRPr>
            </a:pPr>
            <a:r>
              <a:rPr sz="900" b="0">
                <a:solidFill>
                  <a:srgbClr val="58715B"/>
                </a:solidFill>
                <a:latin typeface="Hiragino Sans"/>
                <a:ea typeface="Hiragino Sans"/>
                <a:cs typeface="Hiragino Sans"/>
              </a:rPr>
              <a:t>実測資料: site/db/schema.ts・site/drizzle/・docs/VERIFICATION.md</a:t>
            </a:r>
          </a:p>
        </p:txBody>
      </p:sp>
      <p:sp>
        <p:nvSpPr>
          <p:cNvPr id="7" name="">
            <a:extLst xmlns:a="http://schemas.openxmlformats.org/drawingml/2006/main">
              <a:ext uri="{FF2B5EF4-FFF2-40B4-BE49-F238E27FC236}">
                <a16:creationId xmlns:a16="http://schemas.microsoft.com/office/drawing/2014/main" id="{6D7CA8AE-7179-4C65-AD64-362BFDB264EE}"/>
              </a:ext>
            </a:extLst>
          </p:cNvPr>
          <p:cNvSpPr>
            <a:spLocks xmlns:a="http://schemas.openxmlformats.org/drawingml/2006/main" noGrp="1"/>
          </p:cNvSpPr>
          <p:nvPr/>
        </p:nvSpPr>
        <p:spPr>
          <a:xfrm xmlns:a="http://schemas.openxmlformats.org/drawingml/2006/main">
            <a:off x="609600" y="6477000"/>
            <a:ext cx="904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2026.10.03    スナガク（馬場俊輔）</a:t>
            </a:r>
          </a:p>
        </p:txBody>
      </p:sp>
      <p:sp>
        <p:nvSpPr>
          <p:cNvPr id="8" name="">
            <a:extLst xmlns:a="http://schemas.openxmlformats.org/drawingml/2006/main">
              <a:ext uri="{FF2B5EF4-FFF2-40B4-BE49-F238E27FC236}">
                <a16:creationId xmlns:a16="http://schemas.microsoft.com/office/drawing/2014/main" id="{460CFC1E-1DC3-4253-BD8B-A187DBF31C78}"/>
              </a:ext>
            </a:extLst>
          </p:cNvPr>
          <p:cNvSpPr>
            <a:spLocks xmlns:a="http://schemas.openxmlformats.org/drawingml/2006/main" noGrp="1"/>
          </p:cNvSpPr>
          <p:nvPr/>
        </p:nvSpPr>
        <p:spPr>
          <a:xfrm xmlns:a="http://schemas.openxmlformats.org/drawingml/2006/main">
            <a:off x="10629900" y="6477000"/>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10 / 13</a:t>
            </a:r>
          </a:p>
        </p:txBody>
      </p:sp>
    </p:spTree>
    <p:extLst>
      <p:ext uri="{BB962C8B-B14F-4D97-AF65-F5344CB8AC3E}">
        <p14:creationId xmlns:p14="http://schemas.microsoft.com/office/powerpoint/2010/main" val="2122750257"/>
      </p:ext>
    </p:extLst>
  </p:cSld>
</p:sld>
</file>

<file path=ppt/slides/slide11.xml><?xml version="1.0" encoding="utf-8"?>
<p:sld xmlns:p="http://schemas.openxmlformats.org/presentationml/2006/main">
  <p:cSld>
    <p:bg>
      <p:bgPr>
        <a:solidFill xmlns:a="http://schemas.openxmlformats.org/drawingml/2006/main">
          <a:srgbClr val="F5F6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C857347-0FED-4A35-89B9-FCB6991E5856}"/>
              </a:ext>
            </a:extLst>
          </p:cNvPr>
          <p:cNvSpPr>
            <a:spLocks xmlns:a="http://schemas.openxmlformats.org/drawingml/2006/main" noGrp="1"/>
          </p:cNvSpPr>
          <p:nvPr/>
        </p:nvSpPr>
        <p:spPr>
          <a:xfrm xmlns:a="http://schemas.openxmlformats.org/drawingml/2006/main">
            <a:off x="609600" y="342900"/>
            <a:ext cx="800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7A8C7C"/>
                </a:solidFill>
                <a:latin typeface="Hiragino Sans"/>
                <a:ea typeface="Hiragino Sans"/>
                <a:cs typeface="Hiragino Sans"/>
              </a:defRPr>
            </a:pPr>
            <a:r>
              <a:rPr sz="1200" b="0">
                <a:solidFill>
                  <a:srgbClr val="7A8C7C"/>
                </a:solidFill>
                <a:latin typeface="Hiragino Sans"/>
                <a:ea typeface="Hiragino Sans"/>
                <a:cs typeface="Hiragino Sans"/>
              </a:rPr>
              <a:t>Codex Catchup #1 OpenAI Dev Day 2026</a:t>
            </a:r>
          </a:p>
        </p:txBody>
      </p:sp>
      <p:sp>
        <p:nvSpPr>
          <p:cNvPr id="2" name="">
            <a:extLst xmlns:a="http://schemas.openxmlformats.org/drawingml/2006/main">
              <a:ext uri="{FF2B5EF4-FFF2-40B4-BE49-F238E27FC236}">
                <a16:creationId xmlns:a16="http://schemas.microsoft.com/office/drawing/2014/main" id="{51B90A59-C61D-4A54-8BB8-DC035994DB17}"/>
              </a:ext>
            </a:extLst>
          </p:cNvPr>
          <p:cNvSpPr>
            <a:spLocks xmlns:a="http://schemas.openxmlformats.org/drawingml/2006/main" noGrp="1"/>
          </p:cNvSpPr>
          <p:nvPr/>
        </p:nvSpPr>
        <p:spPr>
          <a:xfrm xmlns:a="http://schemas.openxmlformats.org/drawingml/2006/main">
            <a:off x="8724900" y="342900"/>
            <a:ext cx="285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200" b="1">
                <a:solidFill>
                  <a:srgbClr val="4A6B8A"/>
                </a:solidFill>
                <a:latin typeface="Hiragino Sans"/>
                <a:ea typeface="Hiragino Sans"/>
                <a:cs typeface="Hiragino Sans"/>
              </a:defRPr>
            </a:pPr>
            <a:r>
              <a:rPr sz="1200" b="1">
                <a:solidFill>
                  <a:srgbClr val="4A6B8A"/>
                </a:solidFill>
                <a:latin typeface="Hiragino Sans"/>
                <a:ea typeface="Hiragino Sans"/>
                <a:cs typeface="Hiragino Sans"/>
              </a:rPr>
              <a:t>公式情報＋同梱調査</a:t>
            </a:r>
          </a:p>
        </p:txBody>
      </p:sp>
      <p:sp>
        <p:nvSpPr>
          <p:cNvPr id="3" name="">
            <a:extLst xmlns:a="http://schemas.openxmlformats.org/drawingml/2006/main">
              <a:ext uri="{FF2B5EF4-FFF2-40B4-BE49-F238E27FC236}">
                <a16:creationId xmlns:a16="http://schemas.microsoft.com/office/drawing/2014/main" id="{D34D0CF9-5E83-4243-BBD2-26AB1D0C419A}"/>
              </a:ext>
            </a:extLst>
          </p:cNvPr>
          <p:cNvSpPr>
            <a:spLocks xmlns:a="http://schemas.openxmlformats.org/drawingml/2006/main" noGrp="1"/>
          </p:cNvSpPr>
          <p:nvPr/>
        </p:nvSpPr>
        <p:spPr>
          <a:xfrm xmlns:a="http://schemas.openxmlformats.org/drawingml/2006/main">
            <a:off x="609600" y="904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225" b="1">
                <a:solidFill>
                  <a:srgbClr val="173E32"/>
                </a:solidFill>
                <a:latin typeface="Hiragino Sans"/>
                <a:ea typeface="Hiragino Sans"/>
                <a:cs typeface="Hiragino Sans"/>
              </a:defRPr>
            </a:pPr>
            <a:r>
              <a:rPr sz="3225" b="1">
                <a:solidFill>
                  <a:srgbClr val="173E32"/>
                </a:solidFill>
                <a:latin typeface="Hiragino Sans"/>
                <a:ea typeface="Hiragino Sans"/>
                <a:cs typeface="Hiragino Sans"/>
              </a:rPr>
              <a:t>Cloudflareの管理と、Sitesの利用枠</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356f60332e1246b6"/>
          <a:stretch xmlns:a="http://schemas.openxmlformats.org/drawingml/2006/main"/>
        </p:blipFill>
        <p:spPr>
          <a:xfrm xmlns:a="http://schemas.openxmlformats.org/drawingml/2006/main">
            <a:off x="1248682" y="1657350"/>
            <a:ext cx="9694637" cy="403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C81E217E-5D37-439D-8CA7-F76A0D9F00C7}"/>
              </a:ext>
            </a:extLst>
          </p:cNvPr>
          <p:cNvSpPr>
            <a:spLocks xmlns:a="http://schemas.openxmlformats.org/drawingml/2006/main" noGrp="1"/>
          </p:cNvSpPr>
          <p:nvPr/>
        </p:nvSpPr>
        <p:spPr>
          <a:xfrm xmlns:a="http://schemas.openxmlformats.org/drawingml/2006/main">
            <a:off x="609600" y="582930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725" b="1">
                <a:solidFill>
                  <a:srgbClr val="537B42"/>
                </a:solidFill>
                <a:latin typeface="Hiragino Sans"/>
                <a:ea typeface="Hiragino Sans"/>
                <a:cs typeface="Hiragino Sans"/>
              </a:defRPr>
            </a:pPr>
            <a:r>
              <a:rPr sz="1725" b="1">
                <a:solidFill>
                  <a:srgbClr val="537B42"/>
                </a:solidFill>
                <a:latin typeface="Hiragino Sans"/>
                <a:ea typeface="Hiragino Sans"/>
                <a:cs typeface="Hiragino Sans"/>
              </a:rPr>
              <a:t>公開ベータはプラン別上限まで利用に含まれる。</a:t>
            </a:r>
          </a:p>
        </p:txBody>
      </p:sp>
      <p:sp>
        <p:nvSpPr>
          <p:cNvPr id="6" name="">
            <a:extLst xmlns:a="http://schemas.openxmlformats.org/drawingml/2006/main">
              <a:ext uri="{FF2B5EF4-FFF2-40B4-BE49-F238E27FC236}">
                <a16:creationId xmlns:a16="http://schemas.microsoft.com/office/drawing/2014/main" id="{43DBBB30-5A0F-432D-AB80-18249D758E24}"/>
              </a:ext>
            </a:extLst>
          </p:cNvPr>
          <p:cNvSpPr>
            <a:spLocks xmlns:a="http://schemas.openxmlformats.org/drawingml/2006/main" noGrp="1"/>
          </p:cNvSpPr>
          <p:nvPr/>
        </p:nvSpPr>
        <p:spPr>
          <a:xfrm xmlns:a="http://schemas.openxmlformats.org/drawingml/2006/main">
            <a:off x="609600" y="6210300"/>
            <a:ext cx="109728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900" b="0">
                <a:solidFill>
                  <a:srgbClr val="58715B"/>
                </a:solidFill>
                <a:latin typeface="Hiragino Sans"/>
                <a:ea typeface="Hiragino Sans"/>
                <a:cs typeface="Hiragino Sans"/>
              </a:defRPr>
            </a:pPr>
            <a:r>
              <a:rPr sz="900" b="0">
                <a:solidFill>
                  <a:srgbClr val="58715B"/>
                </a:solidFill>
                <a:latin typeface="Hiragino Sans"/>
                <a:ea typeface="Hiragino Sans"/>
                <a:cs typeface="Hiragino Sans"/>
              </a:rPr>
              <a:t>出典: https://help.openai.com/en/articles/20001339-creating-and-using-chatgpt-sites ／ Cloudflare管理: 同梱Sites手順</a:t>
            </a:r>
          </a:p>
        </p:txBody>
      </p:sp>
      <p:sp>
        <p:nvSpPr>
          <p:cNvPr id="7" name="">
            <a:extLst xmlns:a="http://schemas.openxmlformats.org/drawingml/2006/main">
              <a:ext uri="{FF2B5EF4-FFF2-40B4-BE49-F238E27FC236}">
                <a16:creationId xmlns:a16="http://schemas.microsoft.com/office/drawing/2014/main" id="{00D3B71E-FFE4-45BD-AE43-D806E777FA67}"/>
              </a:ext>
            </a:extLst>
          </p:cNvPr>
          <p:cNvSpPr>
            <a:spLocks xmlns:a="http://schemas.openxmlformats.org/drawingml/2006/main" noGrp="1"/>
          </p:cNvSpPr>
          <p:nvPr/>
        </p:nvSpPr>
        <p:spPr>
          <a:xfrm xmlns:a="http://schemas.openxmlformats.org/drawingml/2006/main">
            <a:off x="609600" y="6477000"/>
            <a:ext cx="904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2026.10.03    スナガク（馬場俊輔）</a:t>
            </a:r>
          </a:p>
        </p:txBody>
      </p:sp>
      <p:sp>
        <p:nvSpPr>
          <p:cNvPr id="8" name="">
            <a:extLst xmlns:a="http://schemas.openxmlformats.org/drawingml/2006/main">
              <a:ext uri="{FF2B5EF4-FFF2-40B4-BE49-F238E27FC236}">
                <a16:creationId xmlns:a16="http://schemas.microsoft.com/office/drawing/2014/main" id="{F24D3506-47EA-4E5B-A697-970F78DF3D43}"/>
              </a:ext>
            </a:extLst>
          </p:cNvPr>
          <p:cNvSpPr>
            <a:spLocks xmlns:a="http://schemas.openxmlformats.org/drawingml/2006/main" noGrp="1"/>
          </p:cNvSpPr>
          <p:nvPr/>
        </p:nvSpPr>
        <p:spPr>
          <a:xfrm xmlns:a="http://schemas.openxmlformats.org/drawingml/2006/main">
            <a:off x="10629900" y="6477000"/>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11 / 13</a:t>
            </a:r>
          </a:p>
        </p:txBody>
      </p:sp>
    </p:spTree>
    <p:extLst>
      <p:ext uri="{BB962C8B-B14F-4D97-AF65-F5344CB8AC3E}">
        <p14:creationId xmlns:p14="http://schemas.microsoft.com/office/powerpoint/2010/main" val="891720880"/>
      </p:ext>
    </p:extLst>
  </p:cSld>
</p:sld>
</file>

<file path=ppt/slides/slide12.xml><?xml version="1.0" encoding="utf-8"?>
<p:sld xmlns:p="http://schemas.openxmlformats.org/presentationml/2006/main">
  <p:cSld>
    <p:bg>
      <p:bgPr>
        <a:solidFill xmlns:a="http://schemas.openxmlformats.org/drawingml/2006/main">
          <a:srgbClr val="F5F6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70D8C50-684B-4669-9DB7-A0A87E2F88D4}"/>
              </a:ext>
            </a:extLst>
          </p:cNvPr>
          <p:cNvSpPr>
            <a:spLocks xmlns:a="http://schemas.openxmlformats.org/drawingml/2006/main" noGrp="1"/>
          </p:cNvSpPr>
          <p:nvPr/>
        </p:nvSpPr>
        <p:spPr>
          <a:xfrm xmlns:a="http://schemas.openxmlformats.org/drawingml/2006/main">
            <a:off x="609600" y="342900"/>
            <a:ext cx="800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7A8C7C"/>
                </a:solidFill>
                <a:latin typeface="Hiragino Sans"/>
                <a:ea typeface="Hiragino Sans"/>
                <a:cs typeface="Hiragino Sans"/>
              </a:defRPr>
            </a:pPr>
            <a:r>
              <a:rPr sz="1200" b="0">
                <a:solidFill>
                  <a:srgbClr val="7A8C7C"/>
                </a:solidFill>
                <a:latin typeface="Hiragino Sans"/>
                <a:ea typeface="Hiragino Sans"/>
                <a:cs typeface="Hiragino Sans"/>
              </a:rPr>
              <a:t>Codex Catchup #1 OpenAI Dev Day 2026</a:t>
            </a:r>
          </a:p>
        </p:txBody>
      </p:sp>
      <p:sp>
        <p:nvSpPr>
          <p:cNvPr id="2" name="">
            <a:extLst xmlns:a="http://schemas.openxmlformats.org/drawingml/2006/main">
              <a:ext uri="{FF2B5EF4-FFF2-40B4-BE49-F238E27FC236}">
                <a16:creationId xmlns:a16="http://schemas.microsoft.com/office/drawing/2014/main" id="{25217E70-9EAD-4999-86EC-92910E02E1D3}"/>
              </a:ext>
            </a:extLst>
          </p:cNvPr>
          <p:cNvSpPr>
            <a:spLocks xmlns:a="http://schemas.openxmlformats.org/drawingml/2006/main" noGrp="1"/>
          </p:cNvSpPr>
          <p:nvPr/>
        </p:nvSpPr>
        <p:spPr>
          <a:xfrm xmlns:a="http://schemas.openxmlformats.org/drawingml/2006/main">
            <a:off x="8724900" y="342900"/>
            <a:ext cx="285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200" b="1">
                <a:solidFill>
                  <a:srgbClr val="4A6B8A"/>
                </a:solidFill>
                <a:latin typeface="Hiragino Sans"/>
                <a:ea typeface="Hiragino Sans"/>
                <a:cs typeface="Hiragino Sans"/>
              </a:defRPr>
            </a:pPr>
            <a:r>
              <a:rPr sz="1200" b="1">
                <a:solidFill>
                  <a:srgbClr val="4A6B8A"/>
                </a:solidFill>
                <a:latin typeface="Hiragino Sans"/>
                <a:ea typeface="Hiragino Sans"/>
                <a:cs typeface="Hiragino Sans"/>
              </a:rPr>
              <a:t>公式ガイド掲載例</a:t>
            </a:r>
          </a:p>
        </p:txBody>
      </p:sp>
      <p:sp>
        <p:nvSpPr>
          <p:cNvPr id="3" name="">
            <a:extLst xmlns:a="http://schemas.openxmlformats.org/drawingml/2006/main">
              <a:ext uri="{FF2B5EF4-FFF2-40B4-BE49-F238E27FC236}">
                <a16:creationId xmlns:a16="http://schemas.microsoft.com/office/drawing/2014/main" id="{3A51355F-69E9-491D-B5B7-D5A122915F0B}"/>
              </a:ext>
            </a:extLst>
          </p:cNvPr>
          <p:cNvSpPr>
            <a:spLocks xmlns:a="http://schemas.openxmlformats.org/drawingml/2006/main" noGrp="1"/>
          </p:cNvSpPr>
          <p:nvPr/>
        </p:nvSpPr>
        <p:spPr>
          <a:xfrm xmlns:a="http://schemas.openxmlformats.org/drawingml/2006/main">
            <a:off x="609600" y="904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225" b="1">
                <a:solidFill>
                  <a:srgbClr val="173E32"/>
                </a:solidFill>
                <a:latin typeface="Hiragino Sans"/>
                <a:ea typeface="Hiragino Sans"/>
                <a:cs typeface="Hiragino Sans"/>
              </a:defRPr>
            </a:pPr>
            <a:r>
              <a:rPr sz="3225" b="1">
                <a:solidFill>
                  <a:srgbClr val="173E32"/>
                </a:solidFill>
                <a:latin typeface="Hiragino Sans"/>
                <a:ea typeface="Hiragino Sans"/>
                <a:cs typeface="Hiragino Sans"/>
              </a:rPr>
              <a:t>公式ガイドで確認できた Use Case</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e9068d78c06c4bfd"/>
          <a:stretch xmlns:a="http://schemas.openxmlformats.org/drawingml/2006/main"/>
        </p:blipFill>
        <p:spPr>
          <a:xfrm xmlns:a="http://schemas.openxmlformats.org/drawingml/2006/main">
            <a:off x="1248682" y="1657350"/>
            <a:ext cx="9694637" cy="40386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970F709B-7228-43C8-8286-A4AC7AC1E757}"/>
              </a:ext>
            </a:extLst>
          </p:cNvPr>
          <p:cNvSpPr>
            <a:spLocks xmlns:a="http://schemas.openxmlformats.org/drawingml/2006/main" noGrp="1"/>
          </p:cNvSpPr>
          <p:nvPr/>
        </p:nvSpPr>
        <p:spPr>
          <a:xfrm xmlns:a="http://schemas.openxmlformats.org/drawingml/2006/main">
            <a:off x="609600" y="582930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725" b="1">
                <a:solidFill>
                  <a:srgbClr val="537B42"/>
                </a:solidFill>
                <a:latin typeface="Hiragino Sans"/>
                <a:ea typeface="Hiragino Sans"/>
                <a:cs typeface="Hiragino Sans"/>
              </a:defRPr>
            </a:pPr>
            <a:r>
              <a:rPr sz="1725" b="1">
                <a:solidFill>
                  <a:srgbClr val="537B42"/>
                </a:solidFill>
                <a:latin typeface="Hiragino Sans"/>
                <a:ea typeface="Hiragino Sans"/>
                <a:cs typeface="Hiragino Sans"/>
              </a:rPr>
              <a:t>OpenAI公式ガイドに掲載された4つの活用例。</a:t>
            </a:r>
          </a:p>
        </p:txBody>
      </p:sp>
      <p:sp>
        <p:nvSpPr>
          <p:cNvPr id="6" name="">
            <a:extLst xmlns:a="http://schemas.openxmlformats.org/drawingml/2006/main">
              <a:ext uri="{FF2B5EF4-FFF2-40B4-BE49-F238E27FC236}">
                <a16:creationId xmlns:a16="http://schemas.microsoft.com/office/drawing/2014/main" id="{CB9B211B-99A9-490A-AA32-359177534981}"/>
              </a:ext>
            </a:extLst>
          </p:cNvPr>
          <p:cNvSpPr>
            <a:spLocks xmlns:a="http://schemas.openxmlformats.org/drawingml/2006/main" noGrp="1"/>
          </p:cNvSpPr>
          <p:nvPr/>
        </p:nvSpPr>
        <p:spPr>
          <a:xfrm xmlns:a="http://schemas.openxmlformats.org/drawingml/2006/main">
            <a:off x="609600" y="6210300"/>
            <a:ext cx="109728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900" b="0">
                <a:solidFill>
                  <a:srgbClr val="58715B"/>
                </a:solidFill>
                <a:latin typeface="Hiragino Sans"/>
                <a:ea typeface="Hiragino Sans"/>
                <a:cs typeface="Hiragino Sans"/>
              </a:defRPr>
            </a:pPr>
            <a:r>
              <a:rPr sz="900" b="0">
                <a:solidFill>
                  <a:srgbClr val="58715B"/>
                </a:solidFill>
                <a:latin typeface="Hiragino Sans"/>
                <a:ea typeface="Hiragino Sans"/>
                <a:cs typeface="Hiragino Sans"/>
              </a:rPr>
              <a:t>出典: https://help.openai.com/en/articles/20001547-hosting-a-plugin-with-chatgpt-sites</a:t>
            </a:r>
          </a:p>
        </p:txBody>
      </p:sp>
      <p:sp>
        <p:nvSpPr>
          <p:cNvPr id="7" name="">
            <a:extLst xmlns:a="http://schemas.openxmlformats.org/drawingml/2006/main">
              <a:ext uri="{FF2B5EF4-FFF2-40B4-BE49-F238E27FC236}">
                <a16:creationId xmlns:a16="http://schemas.microsoft.com/office/drawing/2014/main" id="{E18FFC7B-DCA4-4415-8542-65B1C7154039}"/>
              </a:ext>
            </a:extLst>
          </p:cNvPr>
          <p:cNvSpPr>
            <a:spLocks xmlns:a="http://schemas.openxmlformats.org/drawingml/2006/main" noGrp="1"/>
          </p:cNvSpPr>
          <p:nvPr/>
        </p:nvSpPr>
        <p:spPr>
          <a:xfrm xmlns:a="http://schemas.openxmlformats.org/drawingml/2006/main">
            <a:off x="609600" y="6477000"/>
            <a:ext cx="904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2026.10.03    スナガク（馬場俊輔）</a:t>
            </a:r>
          </a:p>
        </p:txBody>
      </p:sp>
      <p:sp>
        <p:nvSpPr>
          <p:cNvPr id="8" name="">
            <a:extLst xmlns:a="http://schemas.openxmlformats.org/drawingml/2006/main">
              <a:ext uri="{FF2B5EF4-FFF2-40B4-BE49-F238E27FC236}">
                <a16:creationId xmlns:a16="http://schemas.microsoft.com/office/drawing/2014/main" id="{A9B3A176-26DE-4E06-9E8C-7F15752A1C1C}"/>
              </a:ext>
            </a:extLst>
          </p:cNvPr>
          <p:cNvSpPr>
            <a:spLocks xmlns:a="http://schemas.openxmlformats.org/drawingml/2006/main" noGrp="1"/>
          </p:cNvSpPr>
          <p:nvPr/>
        </p:nvSpPr>
        <p:spPr>
          <a:xfrm xmlns:a="http://schemas.openxmlformats.org/drawingml/2006/main">
            <a:off x="10629900" y="6477000"/>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12 / 13</a:t>
            </a:r>
          </a:p>
        </p:txBody>
      </p:sp>
    </p:spTree>
    <p:extLst>
      <p:ext uri="{BB962C8B-B14F-4D97-AF65-F5344CB8AC3E}">
        <p14:creationId xmlns:p14="http://schemas.microsoft.com/office/powerpoint/2010/main" val="1836761164"/>
      </p:ext>
    </p:extLst>
  </p:cSld>
</p:sld>
</file>

<file path=ppt/slides/slide13.xml><?xml version="1.0" encoding="utf-8"?>
<p:sld xmlns:p="http://schemas.openxmlformats.org/presentationml/2006/main">
  <p:cSld>
    <p:bg>
      <p:bgPr>
        <a:solidFill xmlns:a="http://schemas.openxmlformats.org/drawingml/2006/main">
          <a:srgbClr val="F5F6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815AC9F-DC78-445B-8245-2DB1DB55CAB7}"/>
              </a:ext>
            </a:extLst>
          </p:cNvPr>
          <p:cNvSpPr>
            <a:spLocks xmlns:a="http://schemas.openxmlformats.org/drawingml/2006/main" noGrp="1"/>
          </p:cNvSpPr>
          <p:nvPr/>
        </p:nvSpPr>
        <p:spPr>
          <a:xfrm xmlns:a="http://schemas.openxmlformats.org/drawingml/2006/main">
            <a:off x="609600" y="342900"/>
            <a:ext cx="800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7A8C7C"/>
                </a:solidFill>
                <a:latin typeface="Hiragino Sans"/>
                <a:ea typeface="Hiragino Sans"/>
                <a:cs typeface="Hiragino Sans"/>
              </a:defRPr>
            </a:pPr>
            <a:r>
              <a:rPr sz="1200" b="0">
                <a:solidFill>
                  <a:srgbClr val="7A8C7C"/>
                </a:solidFill>
                <a:latin typeface="Hiragino Sans"/>
                <a:ea typeface="Hiragino Sans"/>
                <a:cs typeface="Hiragino Sans"/>
              </a:rPr>
              <a:t>Codex Catchup #1 OpenAI Dev Day 2026</a:t>
            </a:r>
          </a:p>
        </p:txBody>
      </p:sp>
      <p:sp>
        <p:nvSpPr>
          <p:cNvPr id="2" name="">
            <a:extLst xmlns:a="http://schemas.openxmlformats.org/drawingml/2006/main">
              <a:ext uri="{FF2B5EF4-FFF2-40B4-BE49-F238E27FC236}">
                <a16:creationId xmlns:a16="http://schemas.microsoft.com/office/drawing/2014/main" id="{0CCFF6AD-56CA-40BA-9860-A03E54661429}"/>
              </a:ext>
            </a:extLst>
          </p:cNvPr>
          <p:cNvSpPr>
            <a:spLocks xmlns:a="http://schemas.openxmlformats.org/drawingml/2006/main" noGrp="1"/>
          </p:cNvSpPr>
          <p:nvPr/>
        </p:nvSpPr>
        <p:spPr>
          <a:xfrm xmlns:a="http://schemas.openxmlformats.org/drawingml/2006/main">
            <a:off x="609600" y="9048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73E32"/>
                </a:solidFill>
                <a:latin typeface="Hiragino Sans"/>
                <a:ea typeface="Hiragino Sans"/>
                <a:cs typeface="Hiragino Sans"/>
              </a:defRPr>
            </a:pPr>
            <a:r>
              <a:rPr sz="3450" b="1">
                <a:solidFill>
                  <a:srgbClr val="173E32"/>
                </a:solidFill>
                <a:latin typeface="Hiragino Sans"/>
                <a:ea typeface="Hiragino Sans"/>
                <a:cs typeface="Hiragino Sans"/>
              </a:rPr>
              <a:t>ご清聴ありがとうございました</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32230af57dc14ca9"/>
          <a:stretch xmlns:a="http://schemas.openxmlformats.org/drawingml/2006/main"/>
        </p:blipFill>
        <p:spPr>
          <a:xfrm xmlns:a="http://schemas.openxmlformats.org/drawingml/2006/main">
            <a:off x="1267341" y="1809750"/>
            <a:ext cx="5923518" cy="3333750"/>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b0e04410f8d04039"/>
          <a:stretch xmlns:a="http://schemas.openxmlformats.org/drawingml/2006/main"/>
        </p:blipFill>
        <p:spPr>
          <a:xfrm xmlns:a="http://schemas.openxmlformats.org/drawingml/2006/main">
            <a:off x="8572500" y="2076450"/>
            <a:ext cx="2857500" cy="2857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01A114A-1DEC-4E62-90A0-C76FD0CB1993}"/>
              </a:ext>
            </a:extLst>
          </p:cNvPr>
          <p:cNvSpPr>
            <a:spLocks xmlns:a="http://schemas.openxmlformats.org/drawingml/2006/main" noGrp="1"/>
          </p:cNvSpPr>
          <p:nvPr/>
        </p:nvSpPr>
        <p:spPr>
          <a:xfrm xmlns:a="http://schemas.openxmlformats.org/drawingml/2006/main">
            <a:off x="8572500" y="4972050"/>
            <a:ext cx="285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defRPr sz="1800" b="1">
                <a:solidFill>
                  <a:srgbClr val="173E32"/>
                </a:solidFill>
                <a:latin typeface="Hiragino Sans"/>
                <a:ea typeface="Hiragino Sans"/>
                <a:cs typeface="Hiragino Sans"/>
              </a:defRPr>
            </a:pPr>
            <a:r>
              <a:rPr sz="1800" b="1">
                <a:solidFill>
                  <a:srgbClr val="173E32"/>
                </a:solidFill>
                <a:latin typeface="Hiragino Sans"/>
                <a:ea typeface="Hiragino Sans"/>
                <a:cs typeface="Hiragino Sans"/>
              </a:rPr>
              <a:t>公開資料はこちら</a:t>
            </a:r>
          </a:p>
        </p:txBody>
      </p:sp>
      <p:sp>
        <p:nvSpPr>
          <p:cNvPr id="6" name="">
            <a:extLst xmlns:a="http://schemas.openxmlformats.org/drawingml/2006/main">
              <a:ext uri="{FF2B5EF4-FFF2-40B4-BE49-F238E27FC236}">
                <a16:creationId xmlns:a16="http://schemas.microsoft.com/office/drawing/2014/main" id="{462B8553-FA2F-4782-B18E-FD7A45799116}"/>
              </a:ext>
            </a:extLst>
          </p:cNvPr>
          <p:cNvSpPr>
            <a:spLocks xmlns:a="http://schemas.openxmlformats.org/drawingml/2006/main" noGrp="1"/>
          </p:cNvSpPr>
          <p:nvPr/>
        </p:nvSpPr>
        <p:spPr>
          <a:xfrm xmlns:a="http://schemas.openxmlformats.org/drawingml/2006/main">
            <a:off x="609600" y="550545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725" b="1">
                <a:solidFill>
                  <a:srgbClr val="537B42"/>
                </a:solidFill>
                <a:latin typeface="Hiragino Sans"/>
                <a:ea typeface="Hiragino Sans"/>
                <a:cs typeface="Hiragino Sans"/>
              </a:defRPr>
            </a:pPr>
            <a:r>
              <a:rPr sz="1725" b="1">
                <a:solidFill>
                  <a:srgbClr val="537B42"/>
                </a:solidFill>
                <a:latin typeface="Hiragino Sans"/>
                <a:ea typeface="Hiragino Sans"/>
                <a:cs typeface="Hiragino Sans"/>
              </a:rPr>
              <a:t>この資料もCodex Sitesで公開。ぜひチェックしてください！</a:t>
            </a:r>
          </a:p>
        </p:txBody>
      </p:sp>
      <p:sp>
        <p:nvSpPr>
          <p:cNvPr id="7" name="">
            <a:extLst xmlns:a="http://schemas.openxmlformats.org/drawingml/2006/main">
              <a:ext uri="{FF2B5EF4-FFF2-40B4-BE49-F238E27FC236}">
                <a16:creationId xmlns:a16="http://schemas.microsoft.com/office/drawing/2014/main" id="{390DF7D4-C7AD-4027-A33C-BA5C7CC13ED0}"/>
              </a:ext>
            </a:extLst>
          </p:cNvPr>
          <p:cNvSpPr>
            <a:spLocks xmlns:a="http://schemas.openxmlformats.org/drawingml/2006/main" noGrp="1"/>
          </p:cNvSpPr>
          <p:nvPr/>
        </p:nvSpPr>
        <p:spPr>
          <a:xfrm xmlns:a="http://schemas.openxmlformats.org/drawingml/2006/main">
            <a:off x="609600" y="594360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1">
                <a:solidFill>
                  <a:srgbClr val="173E32"/>
                </a:solidFill>
                <a:latin typeface="Hiragino Sans"/>
                <a:ea typeface="Hiragino Sans"/>
                <a:cs typeface="Hiragino Sans"/>
              </a:defRPr>
            </a:pPr>
            <a:r>
              <a:rPr sz="1800" b="1">
                <a:solidFill>
                  <a:srgbClr val="173E32"/>
                </a:solidFill>
                <a:latin typeface="Hiragino Sans"/>
                <a:ea typeface="Hiragino Sans"/>
                <a:cs typeface="Hiragino Sans"/>
              </a:rPr>
              <a:t>devday-todo-lab.codex-book.chatgpt.site/presentation/</a:t>
            </a:r>
          </a:p>
        </p:txBody>
      </p:sp>
      <p:sp>
        <p:nvSpPr>
          <p:cNvPr id="8" name="">
            <a:extLst xmlns:a="http://schemas.openxmlformats.org/drawingml/2006/main">
              <a:ext uri="{FF2B5EF4-FFF2-40B4-BE49-F238E27FC236}">
                <a16:creationId xmlns:a16="http://schemas.microsoft.com/office/drawing/2014/main" id="{B810F532-5F2B-4BBC-99DD-69FAE54C73E8}"/>
              </a:ext>
            </a:extLst>
          </p:cNvPr>
          <p:cNvSpPr>
            <a:spLocks xmlns:a="http://schemas.openxmlformats.org/drawingml/2006/main" noGrp="1"/>
          </p:cNvSpPr>
          <p:nvPr/>
        </p:nvSpPr>
        <p:spPr>
          <a:xfrm xmlns:a="http://schemas.openxmlformats.org/drawingml/2006/main">
            <a:off x="609600" y="6477000"/>
            <a:ext cx="9048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2026.10.03    スナガク（馬場俊輔）</a:t>
            </a:r>
          </a:p>
        </p:txBody>
      </p:sp>
      <p:sp>
        <p:nvSpPr>
          <p:cNvPr id="9" name="">
            <a:extLst xmlns:a="http://schemas.openxmlformats.org/drawingml/2006/main">
              <a:ext uri="{FF2B5EF4-FFF2-40B4-BE49-F238E27FC236}">
                <a16:creationId xmlns:a16="http://schemas.microsoft.com/office/drawing/2014/main" id="{B34E1C83-483F-4503-A973-8D432C67F62A}"/>
              </a:ext>
            </a:extLst>
          </p:cNvPr>
          <p:cNvSpPr>
            <a:spLocks xmlns:a="http://schemas.openxmlformats.org/drawingml/2006/main" noGrp="1"/>
          </p:cNvSpPr>
          <p:nvPr/>
        </p:nvSpPr>
        <p:spPr>
          <a:xfrm xmlns:a="http://schemas.openxmlformats.org/drawingml/2006/main">
            <a:off x="10629900" y="6477000"/>
            <a:ext cx="952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050" b="0">
                <a:solidFill>
                  <a:srgbClr val="7A8C7C"/>
                </a:solidFill>
                <a:latin typeface="Hiragino Sans"/>
                <a:ea typeface="Hiragino Sans"/>
                <a:cs typeface="Hiragino Sans"/>
              </a:defRPr>
            </a:pPr>
            <a:r>
              <a:rPr sz="1050" b="0">
                <a:solidFill>
                  <a:srgbClr val="7A8C7C"/>
                </a:solidFill>
                <a:latin typeface="Hiragino Sans"/>
                <a:ea typeface="Hiragino Sans"/>
                <a:cs typeface="Hiragino Sans"/>
              </a:rPr>
              <a:t>13 / 13</a:t>
            </a:r>
          </a:p>
        </p:txBody>
      </p:sp>
    </p:spTree>
    <p:extLst>
      <p:ext uri="{BB962C8B-B14F-4D97-AF65-F5344CB8AC3E}">
        <p14:creationId xmlns:p14="http://schemas.microsoft.com/office/powerpoint/2010/main" val="70878742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2026-10-02T08:47:25.3280000Z</dcterms:created>
  <dcterms:modified xsi:type="dcterms:W3CDTF">2026-10-02T08:47:25.3280000Z</dcterms:modified>
</coreProperties>
</file>